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87"/>
  </p:notesMasterIdLst>
  <p:sldIdLst>
    <p:sldId id="520" r:id="rId2"/>
    <p:sldId id="478" r:id="rId3"/>
    <p:sldId id="448" r:id="rId4"/>
    <p:sldId id="422" r:id="rId5"/>
    <p:sldId id="476" r:id="rId6"/>
    <p:sldId id="387" r:id="rId7"/>
    <p:sldId id="468" r:id="rId8"/>
    <p:sldId id="396" r:id="rId9"/>
    <p:sldId id="479" r:id="rId10"/>
    <p:sldId id="530" r:id="rId11"/>
    <p:sldId id="495" r:id="rId12"/>
    <p:sldId id="531" r:id="rId13"/>
    <p:sldId id="497" r:id="rId14"/>
    <p:sldId id="532" r:id="rId15"/>
    <p:sldId id="480" r:id="rId16"/>
    <p:sldId id="521" r:id="rId17"/>
    <p:sldId id="534" r:id="rId18"/>
    <p:sldId id="535" r:id="rId19"/>
    <p:sldId id="536" r:id="rId20"/>
    <p:sldId id="533" r:id="rId21"/>
    <p:sldId id="522" r:id="rId22"/>
    <p:sldId id="528" r:id="rId23"/>
    <p:sldId id="523" r:id="rId24"/>
    <p:sldId id="524" r:id="rId25"/>
    <p:sldId id="527" r:id="rId26"/>
    <p:sldId id="529" r:id="rId27"/>
    <p:sldId id="526" r:id="rId28"/>
    <p:sldId id="481" r:id="rId29"/>
    <p:sldId id="486" r:id="rId30"/>
    <p:sldId id="487" r:id="rId31"/>
    <p:sldId id="482" r:id="rId32"/>
    <p:sldId id="485" r:id="rId33"/>
    <p:sldId id="488" r:id="rId34"/>
    <p:sldId id="494" r:id="rId35"/>
    <p:sldId id="397" r:id="rId36"/>
    <p:sldId id="477" r:id="rId37"/>
    <p:sldId id="388" r:id="rId38"/>
    <p:sldId id="439" r:id="rId39"/>
    <p:sldId id="416" r:id="rId40"/>
    <p:sldId id="420" r:id="rId41"/>
    <p:sldId id="417" r:id="rId42"/>
    <p:sldId id="418" r:id="rId43"/>
    <p:sldId id="419" r:id="rId44"/>
    <p:sldId id="398" r:id="rId45"/>
    <p:sldId id="421" r:id="rId46"/>
    <p:sldId id="402" r:id="rId47"/>
    <p:sldId id="500" r:id="rId48"/>
    <p:sldId id="404" r:id="rId49"/>
    <p:sldId id="406" r:id="rId50"/>
    <p:sldId id="407" r:id="rId51"/>
    <p:sldId id="409" r:id="rId52"/>
    <p:sldId id="436" r:id="rId53"/>
    <p:sldId id="412" r:id="rId54"/>
    <p:sldId id="410" r:id="rId55"/>
    <p:sldId id="424" r:id="rId56"/>
    <p:sldId id="489" r:id="rId57"/>
    <p:sldId id="441" r:id="rId58"/>
    <p:sldId id="466" r:id="rId59"/>
    <p:sldId id="426" r:id="rId60"/>
    <p:sldId id="427" r:id="rId61"/>
    <p:sldId id="429" r:id="rId62"/>
    <p:sldId id="430" r:id="rId63"/>
    <p:sldId id="431" r:id="rId64"/>
    <p:sldId id="432" r:id="rId65"/>
    <p:sldId id="435" r:id="rId66"/>
    <p:sldId id="437" r:id="rId67"/>
    <p:sldId id="438" r:id="rId68"/>
    <p:sldId id="501" r:id="rId69"/>
    <p:sldId id="499" r:id="rId70"/>
    <p:sldId id="503" r:id="rId71"/>
    <p:sldId id="502" r:id="rId72"/>
    <p:sldId id="506" r:id="rId73"/>
    <p:sldId id="516" r:id="rId74"/>
    <p:sldId id="517" r:id="rId75"/>
    <p:sldId id="508" r:id="rId76"/>
    <p:sldId id="509" r:id="rId77"/>
    <p:sldId id="510" r:id="rId78"/>
    <p:sldId id="518" r:id="rId79"/>
    <p:sldId id="511" r:id="rId80"/>
    <p:sldId id="512" r:id="rId81"/>
    <p:sldId id="513" r:id="rId82"/>
    <p:sldId id="514" r:id="rId83"/>
    <p:sldId id="519" r:id="rId84"/>
    <p:sldId id="504" r:id="rId85"/>
    <p:sldId id="505" r:id="rId86"/>
  </p:sldIdLst>
  <p:sldSz cx="9144000" cy="6858000" type="screen4x3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0504" id="{6B05AE71-1765-4A91-A74E-926532E64988}">
          <p14:sldIdLst>
            <p14:sldId id="520"/>
            <p14:sldId id="478"/>
            <p14:sldId id="448"/>
            <p14:sldId id="422"/>
            <p14:sldId id="476"/>
            <p14:sldId id="387"/>
            <p14:sldId id="468"/>
            <p14:sldId id="396"/>
            <p14:sldId id="479"/>
            <p14:sldId id="530"/>
            <p14:sldId id="495"/>
            <p14:sldId id="531"/>
            <p14:sldId id="497"/>
            <p14:sldId id="532"/>
            <p14:sldId id="480"/>
            <p14:sldId id="521"/>
            <p14:sldId id="534"/>
            <p14:sldId id="535"/>
            <p14:sldId id="536"/>
            <p14:sldId id="533"/>
            <p14:sldId id="522"/>
            <p14:sldId id="528"/>
            <p14:sldId id="523"/>
            <p14:sldId id="524"/>
            <p14:sldId id="527"/>
            <p14:sldId id="529"/>
            <p14:sldId id="526"/>
            <p14:sldId id="481"/>
            <p14:sldId id="486"/>
            <p14:sldId id="487"/>
            <p14:sldId id="482"/>
            <p14:sldId id="485"/>
            <p14:sldId id="488"/>
            <p14:sldId id="494"/>
            <p14:sldId id="397"/>
            <p14:sldId id="477"/>
            <p14:sldId id="388"/>
            <p14:sldId id="439"/>
            <p14:sldId id="416"/>
            <p14:sldId id="420"/>
            <p14:sldId id="417"/>
            <p14:sldId id="418"/>
            <p14:sldId id="419"/>
            <p14:sldId id="398"/>
            <p14:sldId id="421"/>
            <p14:sldId id="402"/>
            <p14:sldId id="500"/>
            <p14:sldId id="404"/>
            <p14:sldId id="406"/>
            <p14:sldId id="407"/>
            <p14:sldId id="409"/>
            <p14:sldId id="436"/>
            <p14:sldId id="412"/>
            <p14:sldId id="410"/>
            <p14:sldId id="424"/>
            <p14:sldId id="489"/>
            <p14:sldId id="441"/>
            <p14:sldId id="466"/>
            <p14:sldId id="426"/>
            <p14:sldId id="427"/>
            <p14:sldId id="429"/>
            <p14:sldId id="430"/>
            <p14:sldId id="431"/>
            <p14:sldId id="432"/>
            <p14:sldId id="435"/>
            <p14:sldId id="437"/>
            <p14:sldId id="438"/>
            <p14:sldId id="501"/>
            <p14:sldId id="499"/>
            <p14:sldId id="503"/>
            <p14:sldId id="502"/>
            <p14:sldId id="506"/>
            <p14:sldId id="516"/>
            <p14:sldId id="517"/>
            <p14:sldId id="508"/>
            <p14:sldId id="509"/>
            <p14:sldId id="510"/>
            <p14:sldId id="518"/>
            <p14:sldId id="511"/>
            <p14:sldId id="512"/>
            <p14:sldId id="513"/>
            <p14:sldId id="514"/>
            <p14:sldId id="519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272">
          <p15:clr>
            <a:srgbClr val="A4A3A4"/>
          </p15:clr>
        </p15:guide>
        <p15:guide id="4" pos="5492">
          <p15:clr>
            <a:srgbClr val="A4A3A4"/>
          </p15:clr>
        </p15:guide>
        <p15:guide id="5" pos="5488">
          <p15:clr>
            <a:srgbClr val="A4A3A4"/>
          </p15:clr>
        </p15:guide>
        <p15:guide id="6" orient="horz" pos="3974">
          <p15:clr>
            <a:srgbClr val="A4A3A4"/>
          </p15:clr>
        </p15:guide>
        <p15:guide id="7" orient="horz" pos="799">
          <p15:clr>
            <a:srgbClr val="A4A3A4"/>
          </p15:clr>
        </p15:guide>
        <p15:guide id="8" orient="horz" pos="397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1">
          <p15:clr>
            <a:srgbClr val="A4A3A4"/>
          </p15:clr>
        </p15:guide>
        <p15:guide id="3" orient="horz" pos="3127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4" roundtripDataSignature="AMtx7mhMPcv4s9mTXYyQOM7jdku2uKK+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0BFD76-106E-4FCC-925F-8BA72BBED218}">
  <a:tblStyle styleId="{D80BFD76-106E-4FCC-925F-8BA72BBED21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7E444F93-220A-4593-AC20-B635CFBBC6EE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tcBdr/>
        <a:fill>
          <a:solidFill>
            <a:srgbClr val="CFD7E7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FD7E7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5F62E947-953F-4DD9-8C99-7CE930B2755D}" styleName="Table_2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tcBdr/>
        <a:fill>
          <a:solidFill>
            <a:srgbClr val="CFD7E7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FD7E7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6" autoAdjust="0"/>
    <p:restoredTop sz="94859" autoAdjust="0"/>
  </p:normalViewPr>
  <p:slideViewPr>
    <p:cSldViewPr snapToGrid="0">
      <p:cViewPr varScale="1">
        <p:scale>
          <a:sx n="126" d="100"/>
          <a:sy n="126" d="100"/>
        </p:scale>
        <p:origin x="1354" y="96"/>
      </p:cViewPr>
      <p:guideLst>
        <p:guide orient="horz" pos="2160"/>
        <p:guide pos="2880"/>
        <p:guide pos="272"/>
        <p:guide pos="5492"/>
        <p:guide pos="5488"/>
        <p:guide orient="horz" pos="3974"/>
        <p:guide orient="horz" pos="799"/>
        <p:guide orient="horz" pos="39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28"/>
        <p:guide pos="2141"/>
        <p:guide orient="horz"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104" Type="http://customschemas.google.com/relationships/presentationmetadata" Target="meta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49688" y="1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5556289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743553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795760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66483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86086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95352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13319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337370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890130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68930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093933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57841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207818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46155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111079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332252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76711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114199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99201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968519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301159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949798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27788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21318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739352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015477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261990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310664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667429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750035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532452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084000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112448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03008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938117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275352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118198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705982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131489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469820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279888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671608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093585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022199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18834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394958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84617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170111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640294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3558766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1353117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26471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76830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42920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91730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32870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본문_자유형">
  <p:cSld name="본문_자유형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Google Shape;30;p47"/>
          <p:cNvCxnSpPr/>
          <p:nvPr/>
        </p:nvCxnSpPr>
        <p:spPr>
          <a:xfrm>
            <a:off x="252048" y="620688"/>
            <a:ext cx="8639908" cy="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" name="Google Shape;31;p47"/>
          <p:cNvSpPr txBox="1">
            <a:spLocks noGrp="1"/>
          </p:cNvSpPr>
          <p:nvPr>
            <p:ph type="body" idx="1"/>
          </p:nvPr>
        </p:nvSpPr>
        <p:spPr>
          <a:xfrm>
            <a:off x="396000" y="118800"/>
            <a:ext cx="6480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sz="2000" b="1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및 내용">
  <p:cSld name="1_제목 및 내용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8"/>
          <p:cNvSpPr txBox="1"/>
          <p:nvPr/>
        </p:nvSpPr>
        <p:spPr>
          <a:xfrm>
            <a:off x="857255" y="560390"/>
            <a:ext cx="3071446" cy="446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ko-KR"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 차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48"/>
          <p:cNvSpPr txBox="1"/>
          <p:nvPr/>
        </p:nvSpPr>
        <p:spPr>
          <a:xfrm>
            <a:off x="351697" y="6564521"/>
            <a:ext cx="1263162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0" i="1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Confidential Information</a:t>
            </a:r>
            <a:endParaRPr sz="900" b="0" i="1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" name="Google Shape;35;p48"/>
          <p:cNvSpPr txBox="1">
            <a:spLocks noGrp="1"/>
          </p:cNvSpPr>
          <p:nvPr>
            <p:ph type="body" idx="1"/>
          </p:nvPr>
        </p:nvSpPr>
        <p:spPr>
          <a:xfrm>
            <a:off x="885833" y="1214423"/>
            <a:ext cx="5757874" cy="5000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rmAutofit/>
          </a:bodyPr>
          <a:lstStyle>
            <a:lvl1pPr marL="457200" lvl="0" indent="-330200" algn="l">
              <a:lnSpc>
                <a:spcPct val="13125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AutoNum type="arabicPeriod"/>
              <a:defRPr sz="1600"/>
            </a:lvl1pPr>
            <a:lvl2pPr marL="914400" lvl="1" indent="-304800" algn="l">
              <a:lnSpc>
                <a:spcPct val="175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arenR"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8"/>
          <p:cNvSpPr txBox="1">
            <a:spLocks noGrp="1"/>
          </p:cNvSpPr>
          <p:nvPr>
            <p:ph type="dt" idx="10"/>
          </p:nvPr>
        </p:nvSpPr>
        <p:spPr>
          <a:xfrm>
            <a:off x="457200" y="635655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8"/>
          <p:cNvSpPr/>
          <p:nvPr/>
        </p:nvSpPr>
        <p:spPr>
          <a:xfrm>
            <a:off x="8502812" y="6563208"/>
            <a:ext cx="61924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ko-KR" sz="9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8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및 내용">
  <p:cSld name="2_제목 및 내용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45"/>
          <p:cNvCxnSpPr/>
          <p:nvPr/>
        </p:nvCxnSpPr>
        <p:spPr>
          <a:xfrm>
            <a:off x="163815" y="577708"/>
            <a:ext cx="8825828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45"/>
          <p:cNvSpPr/>
          <p:nvPr/>
        </p:nvSpPr>
        <p:spPr>
          <a:xfrm>
            <a:off x="8502812" y="6563208"/>
            <a:ext cx="61924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ko-KR" sz="9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8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519111">
            <a:off x="2260056" y="2232703"/>
            <a:ext cx="4623888" cy="239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1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4"/>
          <p:cNvSpPr txBox="1">
            <a:spLocks noGrp="1"/>
          </p:cNvSpPr>
          <p:nvPr>
            <p:ph type="title"/>
          </p:nvPr>
        </p:nvSpPr>
        <p:spPr>
          <a:xfrm>
            <a:off x="457206" y="274639"/>
            <a:ext cx="8229601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1" name="Google Shape;11;p44"/>
          <p:cNvSpPr txBox="1">
            <a:spLocks noGrp="1"/>
          </p:cNvSpPr>
          <p:nvPr>
            <p:ph type="body" idx="1"/>
          </p:nvPr>
        </p:nvSpPr>
        <p:spPr>
          <a:xfrm>
            <a:off x="457206" y="1600206"/>
            <a:ext cx="8229601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74650" algn="l" rtl="0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44"/>
          <p:cNvSpPr txBox="1">
            <a:spLocks noGrp="1"/>
          </p:cNvSpPr>
          <p:nvPr>
            <p:ph type="dt" idx="10"/>
          </p:nvPr>
        </p:nvSpPr>
        <p:spPr>
          <a:xfrm>
            <a:off x="457200" y="635655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endParaRPr/>
          </a:p>
        </p:txBody>
      </p:sp>
      <p:pic>
        <p:nvPicPr>
          <p:cNvPr id="13" name="Google Shape;13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30164" y="44624"/>
            <a:ext cx="1661723" cy="64541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8.png"/><Relationship Id="rId26" Type="http://schemas.openxmlformats.org/officeDocument/2006/relationships/hyperlink" Target="https://whimsical.com/de-skills-CYXEYCaa3U4zNL5JTYKv59" TargetMode="External"/><Relationship Id="rId3" Type="http://schemas.openxmlformats.org/officeDocument/2006/relationships/image" Target="../media/image44.png"/><Relationship Id="rId21" Type="http://schemas.openxmlformats.org/officeDocument/2006/relationships/image" Target="../media/image61.png"/><Relationship Id="rId7" Type="http://schemas.openxmlformats.org/officeDocument/2006/relationships/image" Target="../media/image48.jpeg"/><Relationship Id="rId12" Type="http://schemas.openxmlformats.org/officeDocument/2006/relationships/image" Target="../media/image53.jpeg"/><Relationship Id="rId17" Type="http://schemas.openxmlformats.org/officeDocument/2006/relationships/image" Target="../media/image57.png"/><Relationship Id="rId25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23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24" Type="http://schemas.openxmlformats.org/officeDocument/2006/relationships/image" Target="../media/image64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23" Type="http://schemas.openxmlformats.org/officeDocument/2006/relationships/image" Target="../media/image63.png"/><Relationship Id="rId10" Type="http://schemas.openxmlformats.org/officeDocument/2006/relationships/image" Target="../media/image51.png"/><Relationship Id="rId19" Type="http://schemas.openxmlformats.org/officeDocument/2006/relationships/image" Target="../media/image59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5.png"/><Relationship Id="rId3" Type="http://schemas.openxmlformats.org/officeDocument/2006/relationships/image" Target="../media/image7.png"/><Relationship Id="rId7" Type="http://schemas.openxmlformats.org/officeDocument/2006/relationships/image" Target="../media/image70.png"/><Relationship Id="rId12" Type="http://schemas.openxmlformats.org/officeDocument/2006/relationships/image" Target="../media/image74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jpeg"/><Relationship Id="rId11" Type="http://schemas.openxmlformats.org/officeDocument/2006/relationships/image" Target="../media/image73.png"/><Relationship Id="rId5" Type="http://schemas.openxmlformats.org/officeDocument/2006/relationships/image" Target="../media/image68.png"/><Relationship Id="rId10" Type="http://schemas.openxmlformats.org/officeDocument/2006/relationships/image" Target="../media/image72.jpeg"/><Relationship Id="rId4" Type="http://schemas.openxmlformats.org/officeDocument/2006/relationships/image" Target="../media/image67.png"/><Relationship Id="rId9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5.png"/><Relationship Id="rId3" Type="http://schemas.openxmlformats.org/officeDocument/2006/relationships/image" Target="../media/image7.png"/><Relationship Id="rId7" Type="http://schemas.openxmlformats.org/officeDocument/2006/relationships/image" Target="../media/image70.png"/><Relationship Id="rId12" Type="http://schemas.openxmlformats.org/officeDocument/2006/relationships/image" Target="../media/image74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jpeg"/><Relationship Id="rId11" Type="http://schemas.openxmlformats.org/officeDocument/2006/relationships/image" Target="../media/image73.png"/><Relationship Id="rId5" Type="http://schemas.openxmlformats.org/officeDocument/2006/relationships/image" Target="../media/image68.png"/><Relationship Id="rId10" Type="http://schemas.openxmlformats.org/officeDocument/2006/relationships/image" Target="../media/image72.jpeg"/><Relationship Id="rId4" Type="http://schemas.openxmlformats.org/officeDocument/2006/relationships/image" Target="../media/image67.png"/><Relationship Id="rId9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66.png"/><Relationship Id="rId3" Type="http://schemas.openxmlformats.org/officeDocument/2006/relationships/image" Target="../media/image68.png"/><Relationship Id="rId7" Type="http://schemas.openxmlformats.org/officeDocument/2006/relationships/image" Target="../media/image72.jpe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11" Type="http://schemas.openxmlformats.org/officeDocument/2006/relationships/image" Target="../media/image7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jpeg"/><Relationship Id="rId9" Type="http://schemas.openxmlformats.org/officeDocument/2006/relationships/image" Target="../media/image74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jpe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jpe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jpe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jpe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1.jpeg"/><Relationship Id="rId7" Type="http://schemas.openxmlformats.org/officeDocument/2006/relationships/image" Target="../media/image8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3.png"/><Relationship Id="rId10" Type="http://schemas.openxmlformats.org/officeDocument/2006/relationships/image" Target="../media/image86.png"/><Relationship Id="rId4" Type="http://schemas.openxmlformats.org/officeDocument/2006/relationships/image" Target="../media/image82.png"/><Relationship Id="rId9" Type="http://schemas.openxmlformats.org/officeDocument/2006/relationships/image" Target="../media/image8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jpeg"/><Relationship Id="rId9" Type="http://schemas.openxmlformats.org/officeDocument/2006/relationships/image" Target="../media/image8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0.png"/><Relationship Id="rId7" Type="http://schemas.openxmlformats.org/officeDocument/2006/relationships/image" Target="../media/image8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jpeg"/><Relationship Id="rId9" Type="http://schemas.openxmlformats.org/officeDocument/2006/relationships/image" Target="../media/image8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jpeg"/><Relationship Id="rId7" Type="http://schemas.openxmlformats.org/officeDocument/2006/relationships/image" Target="../media/image8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jpeg"/><Relationship Id="rId7" Type="http://schemas.openxmlformats.org/officeDocument/2006/relationships/image" Target="../media/image8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1.jpeg"/><Relationship Id="rId7" Type="http://schemas.openxmlformats.org/officeDocument/2006/relationships/image" Target="../media/image8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6.png"/><Relationship Id="rId4" Type="http://schemas.openxmlformats.org/officeDocument/2006/relationships/image" Target="../media/image82.png"/><Relationship Id="rId9" Type="http://schemas.openxmlformats.org/officeDocument/2006/relationships/image" Target="../media/image8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1.jpeg"/><Relationship Id="rId7" Type="http://schemas.openxmlformats.org/officeDocument/2006/relationships/image" Target="../media/image8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6.png"/><Relationship Id="rId4" Type="http://schemas.openxmlformats.org/officeDocument/2006/relationships/image" Target="../media/image82.png"/><Relationship Id="rId9" Type="http://schemas.openxmlformats.org/officeDocument/2006/relationships/image" Target="../media/image8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0.png"/><Relationship Id="rId7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5.png"/><Relationship Id="rId7" Type="http://schemas.openxmlformats.org/officeDocument/2006/relationships/image" Target="../media/image9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.png"/><Relationship Id="rId5" Type="http://schemas.openxmlformats.org/officeDocument/2006/relationships/image" Target="../media/image92.png"/><Relationship Id="rId4" Type="http://schemas.openxmlformats.org/officeDocument/2006/relationships/image" Target="../media/image9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2.png"/><Relationship Id="rId7" Type="http://schemas.openxmlformats.org/officeDocument/2006/relationships/image" Target="../media/image9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100.png"/><Relationship Id="rId4" Type="http://schemas.openxmlformats.org/officeDocument/2006/relationships/image" Target="../media/image83.png"/><Relationship Id="rId9" Type="http://schemas.openxmlformats.org/officeDocument/2006/relationships/image" Target="../media/image1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2.png"/><Relationship Id="rId7" Type="http://schemas.openxmlformats.org/officeDocument/2006/relationships/image" Target="../media/image9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86.png"/><Relationship Id="rId4" Type="http://schemas.openxmlformats.org/officeDocument/2006/relationships/image" Target="../media/image83.png"/><Relationship Id="rId9" Type="http://schemas.openxmlformats.org/officeDocument/2006/relationships/image" Target="../media/image100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2.png"/><Relationship Id="rId7" Type="http://schemas.openxmlformats.org/officeDocument/2006/relationships/image" Target="../media/image9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86.png"/><Relationship Id="rId4" Type="http://schemas.openxmlformats.org/officeDocument/2006/relationships/image" Target="../media/image83.png"/><Relationship Id="rId9" Type="http://schemas.openxmlformats.org/officeDocument/2006/relationships/image" Target="../media/image10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2.png"/><Relationship Id="rId7" Type="http://schemas.openxmlformats.org/officeDocument/2006/relationships/image" Target="../media/image9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86.png"/><Relationship Id="rId4" Type="http://schemas.openxmlformats.org/officeDocument/2006/relationships/image" Target="../media/image83.png"/><Relationship Id="rId9" Type="http://schemas.openxmlformats.org/officeDocument/2006/relationships/image" Target="../media/image10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2.png"/><Relationship Id="rId7" Type="http://schemas.openxmlformats.org/officeDocument/2006/relationships/image" Target="../media/image9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86.png"/><Relationship Id="rId4" Type="http://schemas.openxmlformats.org/officeDocument/2006/relationships/image" Target="../media/image83.png"/><Relationship Id="rId9" Type="http://schemas.openxmlformats.org/officeDocument/2006/relationships/image" Target="../media/image10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png"/><Relationship Id="rId11" Type="http://schemas.openxmlformats.org/officeDocument/2006/relationships/image" Target="../media/image100.png"/><Relationship Id="rId5" Type="http://schemas.openxmlformats.org/officeDocument/2006/relationships/image" Target="../media/image87.png"/><Relationship Id="rId10" Type="http://schemas.openxmlformats.org/officeDocument/2006/relationships/image" Target="../media/image18.png"/><Relationship Id="rId4" Type="http://schemas.openxmlformats.org/officeDocument/2006/relationships/image" Target="../media/image83.png"/><Relationship Id="rId9" Type="http://schemas.openxmlformats.org/officeDocument/2006/relationships/image" Target="../media/image93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2.png"/><Relationship Id="rId7" Type="http://schemas.openxmlformats.org/officeDocument/2006/relationships/image" Target="../media/image92.png"/><Relationship Id="rId12" Type="http://schemas.openxmlformats.org/officeDocument/2006/relationships/image" Target="../media/image10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11" Type="http://schemas.openxmlformats.org/officeDocument/2006/relationships/image" Target="../media/image101.png"/><Relationship Id="rId5" Type="http://schemas.openxmlformats.org/officeDocument/2006/relationships/image" Target="../media/image86.png"/><Relationship Id="rId10" Type="http://schemas.openxmlformats.org/officeDocument/2006/relationships/image" Target="../media/image100.png"/><Relationship Id="rId4" Type="http://schemas.openxmlformats.org/officeDocument/2006/relationships/image" Target="../media/image83.png"/><Relationship Id="rId9" Type="http://schemas.openxmlformats.org/officeDocument/2006/relationships/image" Target="../media/image1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0.png"/><Relationship Id="rId7" Type="http://schemas.openxmlformats.org/officeDocument/2006/relationships/image" Target="../media/image93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83.png"/><Relationship Id="rId10" Type="http://schemas.openxmlformats.org/officeDocument/2006/relationships/image" Target="../media/image102.png"/><Relationship Id="rId4" Type="http://schemas.openxmlformats.org/officeDocument/2006/relationships/image" Target="../media/image82.png"/><Relationship Id="rId9" Type="http://schemas.openxmlformats.org/officeDocument/2006/relationships/image" Target="../media/image10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0.png"/><Relationship Id="rId7" Type="http://schemas.openxmlformats.org/officeDocument/2006/relationships/image" Target="../media/image93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83.png"/><Relationship Id="rId10" Type="http://schemas.openxmlformats.org/officeDocument/2006/relationships/image" Target="../media/image102.png"/><Relationship Id="rId4" Type="http://schemas.openxmlformats.org/officeDocument/2006/relationships/image" Target="../media/image82.png"/><Relationship Id="rId9" Type="http://schemas.openxmlformats.org/officeDocument/2006/relationships/image" Target="../media/image10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2.png"/><Relationship Id="rId7" Type="http://schemas.openxmlformats.org/officeDocument/2006/relationships/image" Target="../media/image9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86.png"/><Relationship Id="rId4" Type="http://schemas.openxmlformats.org/officeDocument/2006/relationships/image" Target="../media/image83.png"/><Relationship Id="rId9" Type="http://schemas.openxmlformats.org/officeDocument/2006/relationships/image" Target="../media/image100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2.png"/><Relationship Id="rId7" Type="http://schemas.openxmlformats.org/officeDocument/2006/relationships/image" Target="../media/image9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86.png"/><Relationship Id="rId4" Type="http://schemas.openxmlformats.org/officeDocument/2006/relationships/image" Target="../media/image83.png"/><Relationship Id="rId9" Type="http://schemas.openxmlformats.org/officeDocument/2006/relationships/image" Target="../media/image10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2.png"/><Relationship Id="rId7" Type="http://schemas.openxmlformats.org/officeDocument/2006/relationships/image" Target="../media/image9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86.png"/><Relationship Id="rId4" Type="http://schemas.openxmlformats.org/officeDocument/2006/relationships/image" Target="../media/image83.png"/><Relationship Id="rId9" Type="http://schemas.openxmlformats.org/officeDocument/2006/relationships/image" Target="../media/image10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561753" y="4237051"/>
            <a:ext cx="4118111" cy="56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4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 기초</a:t>
            </a:r>
            <a:endParaRPr sz="24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0" name="Google Shape;28;p1"/>
          <p:cNvSpPr txBox="1"/>
          <p:nvPr/>
        </p:nvSpPr>
        <p:spPr>
          <a:xfrm>
            <a:off x="417996" y="2234237"/>
            <a:ext cx="8405626" cy="690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800"/>
            </a:pPr>
            <a:r>
              <a:rPr lang="en-US" sz="32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KDT </a:t>
            </a:r>
            <a:r>
              <a:rPr lang="ko-KR" altLang="en-US" sz="3200" b="1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프로젝트 기반 빅데이터 개발자 양성 과정</a:t>
            </a:r>
            <a:endParaRPr sz="3200" b="1" i="0" u="none" strike="noStrike" cap="none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1930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498574" y="1751298"/>
            <a:ext cx="8163218" cy="4729446"/>
          </a:xfrm>
          <a:prstGeom prst="roundRect">
            <a:avLst>
              <a:gd name="adj" fmla="val 7782"/>
            </a:avLst>
          </a:prstGeom>
          <a:solidFill>
            <a:schemeClr val="accent5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Lake , </a:t>
            </a:r>
            <a:r>
              <a:rPr lang="en-US" altLang="ko-KR" sz="1600" b="1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Warehouse , Data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Mart, Data </a:t>
            </a:r>
            <a:r>
              <a:rPr lang="en-US" altLang="ko-KR" sz="1600" b="1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Governance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908758" y="1497660"/>
            <a:ext cx="819455" cy="750764"/>
            <a:chOff x="4087964" y="1462712"/>
            <a:chExt cx="819455" cy="750764"/>
          </a:xfrm>
        </p:grpSpPr>
        <p:pic>
          <p:nvPicPr>
            <p:cNvPr id="9" name="Picture 2" descr="https://assets-global.website-files.com/6130fa1501794e37c21867cf/6191951d3fb9e78033eb3ee6_61902fa9e0d339fb1546ced2_s3_launch_blog_header_for_data_lake_vs_data_warehouse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6" t="24784" r="62357" b="36728"/>
            <a:stretch/>
          </p:blipFill>
          <p:spPr bwMode="auto">
            <a:xfrm>
              <a:off x="4245593" y="1462712"/>
              <a:ext cx="504205" cy="507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4087964" y="1967255"/>
              <a:ext cx="81945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Data Lake</a:t>
              </a:r>
              <a:endParaRPr lang="ko-KR" altLang="en-US" sz="1000" dirty="0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3125455" y="1978488"/>
            <a:ext cx="433003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다양한 형식과 소스에서 대규모의 비정형 및 정형 데이터를 저장하고</a:t>
            </a:r>
            <a:r>
              <a:rPr lang="en-US" altLang="ko-KR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endParaRPr lang="en-US" altLang="ko-KR" sz="11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r>
              <a:rPr lang="ko-KR" altLang="en-US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이를 </a:t>
            </a:r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추후 분석이나 처리를 위해 보관하는 저장소</a:t>
            </a: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3078" name="Picture 6" descr="book lovers paradise in 2024 | Book club books, Books, Bookst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981" y="2520711"/>
            <a:ext cx="3270403" cy="36969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26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462240" y="1751298"/>
            <a:ext cx="8163218" cy="4729446"/>
          </a:xfrm>
          <a:prstGeom prst="roundRect">
            <a:avLst>
              <a:gd name="adj" fmla="val 7782"/>
            </a:avLst>
          </a:prstGeom>
          <a:solidFill>
            <a:schemeClr val="accent5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Lake , Data Warehouse </a:t>
            </a:r>
            <a:r>
              <a:rPr lang="en-US" altLang="ko-KR" sz="1600" b="1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, Data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Mart, Data </a:t>
            </a:r>
            <a:r>
              <a:rPr lang="en-US" altLang="ko-KR" sz="1600" b="1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Governance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908758" y="1497660"/>
            <a:ext cx="819455" cy="750764"/>
            <a:chOff x="4087964" y="1462712"/>
            <a:chExt cx="819455" cy="750764"/>
          </a:xfrm>
        </p:grpSpPr>
        <p:pic>
          <p:nvPicPr>
            <p:cNvPr id="9" name="Picture 2" descr="https://assets-global.website-files.com/6130fa1501794e37c21867cf/6191951d3fb9e78033eb3ee6_61902fa9e0d339fb1546ced2_s3_launch_blog_header_for_data_lake_vs_data_warehouse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6" t="24784" r="62357" b="36728"/>
            <a:stretch/>
          </p:blipFill>
          <p:spPr bwMode="auto">
            <a:xfrm>
              <a:off x="4245593" y="1462712"/>
              <a:ext cx="504205" cy="507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4087964" y="1967255"/>
              <a:ext cx="81945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Data Lake</a:t>
              </a:r>
              <a:endParaRPr lang="ko-KR" altLang="en-US" sz="1000" dirty="0"/>
            </a:p>
          </p:txBody>
        </p:sp>
      </p:grpSp>
      <p:sp>
        <p:nvSpPr>
          <p:cNvPr id="20" name="모서리가 둥근 직사각형 19"/>
          <p:cNvSpPr/>
          <p:nvPr/>
        </p:nvSpPr>
        <p:spPr>
          <a:xfrm>
            <a:off x="1017345" y="2616032"/>
            <a:ext cx="7169865" cy="3542543"/>
          </a:xfrm>
          <a:prstGeom prst="roundRect">
            <a:avLst>
              <a:gd name="adj" fmla="val 7782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1237530" y="2360261"/>
            <a:ext cx="1202573" cy="760470"/>
            <a:chOff x="3896404" y="2742234"/>
            <a:chExt cx="1202573" cy="760470"/>
          </a:xfrm>
        </p:grpSpPr>
        <p:pic>
          <p:nvPicPr>
            <p:cNvPr id="10" name="Picture 2" descr="https://assets-global.website-files.com/6130fa1501794e37c21867cf/6191951d3fb9e78033eb3ee6_61902fa9e0d339fb1546ced2_s3_launch_blog_header_for_data_lake_vs_data_warehouse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291" t="24861" r="18808" b="37117"/>
            <a:stretch/>
          </p:blipFill>
          <p:spPr bwMode="auto">
            <a:xfrm>
              <a:off x="4245537" y="2742234"/>
              <a:ext cx="504310" cy="507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3896404" y="3256483"/>
              <a:ext cx="12025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Data Warehouse</a:t>
              </a:r>
              <a:endParaRPr lang="ko-KR" altLang="en-US" sz="1000" dirty="0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3125455" y="1978488"/>
            <a:ext cx="433003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다양한 형식과 소스에서 대규모의 비정형 및 정형 데이터를 저장하고</a:t>
            </a:r>
            <a:r>
              <a:rPr lang="en-US" altLang="ko-KR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endParaRPr lang="en-US" altLang="ko-KR" sz="11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r>
              <a:rPr lang="ko-KR" altLang="en-US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이를 </a:t>
            </a:r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추후 분석이나 처리를 위해 보관하는 저장소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123215" y="2834328"/>
            <a:ext cx="390683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다양한 부서 및 사용자들이 의사결정에 활용할 수 있는 </a:t>
            </a:r>
            <a:endParaRPr lang="en-US" altLang="ko-KR" sz="11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r>
              <a:rPr lang="ko-KR" altLang="en-US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정형화된 </a:t>
            </a:r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데이터를 중앙에서 관리하고 저장하는 데이터 저장소</a:t>
            </a: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7183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462240" y="1751298"/>
            <a:ext cx="8163218" cy="4729446"/>
          </a:xfrm>
          <a:prstGeom prst="roundRect">
            <a:avLst>
              <a:gd name="adj" fmla="val 7782"/>
            </a:avLst>
          </a:prstGeom>
          <a:solidFill>
            <a:schemeClr val="accent5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Lake , Data Warehouse </a:t>
            </a:r>
            <a:r>
              <a:rPr lang="en-US" altLang="ko-KR" sz="1600" b="1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, Data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Mart, Data </a:t>
            </a:r>
            <a:r>
              <a:rPr lang="en-US" altLang="ko-KR" sz="1600" b="1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Governance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908758" y="1497660"/>
            <a:ext cx="819455" cy="750764"/>
            <a:chOff x="4087964" y="1462712"/>
            <a:chExt cx="819455" cy="750764"/>
          </a:xfrm>
        </p:grpSpPr>
        <p:pic>
          <p:nvPicPr>
            <p:cNvPr id="9" name="Picture 2" descr="https://assets-global.website-files.com/6130fa1501794e37c21867cf/6191951d3fb9e78033eb3ee6_61902fa9e0d339fb1546ced2_s3_launch_blog_header_for_data_lake_vs_data_warehouse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6" t="24784" r="62357" b="36728"/>
            <a:stretch/>
          </p:blipFill>
          <p:spPr bwMode="auto">
            <a:xfrm>
              <a:off x="4245593" y="1462712"/>
              <a:ext cx="504205" cy="507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4087964" y="1967255"/>
              <a:ext cx="81945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Data Lake</a:t>
              </a:r>
              <a:endParaRPr lang="ko-KR" altLang="en-US" sz="1000" dirty="0"/>
            </a:p>
          </p:txBody>
        </p:sp>
      </p:grpSp>
      <p:sp>
        <p:nvSpPr>
          <p:cNvPr id="20" name="모서리가 둥근 직사각형 19"/>
          <p:cNvSpPr/>
          <p:nvPr/>
        </p:nvSpPr>
        <p:spPr>
          <a:xfrm>
            <a:off x="1017345" y="2616032"/>
            <a:ext cx="7169865" cy="3542543"/>
          </a:xfrm>
          <a:prstGeom prst="roundRect">
            <a:avLst>
              <a:gd name="adj" fmla="val 7782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1237530" y="2360261"/>
            <a:ext cx="1202573" cy="760470"/>
            <a:chOff x="3896404" y="2742234"/>
            <a:chExt cx="1202573" cy="760470"/>
          </a:xfrm>
        </p:grpSpPr>
        <p:pic>
          <p:nvPicPr>
            <p:cNvPr id="10" name="Picture 2" descr="https://assets-global.website-files.com/6130fa1501794e37c21867cf/6191951d3fb9e78033eb3ee6_61902fa9e0d339fb1546ced2_s3_launch_blog_header_for_data_lake_vs_data_warehouse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291" t="24861" r="18808" b="37117"/>
            <a:stretch/>
          </p:blipFill>
          <p:spPr bwMode="auto">
            <a:xfrm>
              <a:off x="4245537" y="2742234"/>
              <a:ext cx="504310" cy="507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3896404" y="3256483"/>
              <a:ext cx="12025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Data Warehouse</a:t>
              </a:r>
              <a:endParaRPr lang="ko-KR" altLang="en-US" sz="1000" dirty="0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3125455" y="1978488"/>
            <a:ext cx="433003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다양한 형식과 소스에서 대규모의 비정형 및 정형 데이터를 저장하고</a:t>
            </a:r>
            <a:r>
              <a:rPr lang="en-US" altLang="ko-KR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endParaRPr lang="en-US" altLang="ko-KR" sz="11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r>
              <a:rPr lang="ko-KR" altLang="en-US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이를 </a:t>
            </a:r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추후 분석이나 처리를 위해 보관하는 저장소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123215" y="2834328"/>
            <a:ext cx="390683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다양한 부서 및 사용자들이 의사결정에 활용할 수 있는 </a:t>
            </a:r>
            <a:endParaRPr lang="en-US" altLang="ko-KR" sz="11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r>
              <a:rPr lang="ko-KR" altLang="en-US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정형화된 </a:t>
            </a:r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데이터를 중앙에서 관리하고 저장하는 데이터 저장소</a:t>
            </a: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2052" name="Picture 4" descr="공공도서관이 필요없다고? No! &quot;시민사회 복원, 도서관에서 시작하자&quot; &lt; 글로벌 &lt; 기사본문 - 이로운넷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110" y="3471872"/>
            <a:ext cx="3877949" cy="225491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89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462240" y="1751298"/>
            <a:ext cx="8163218" cy="4729446"/>
          </a:xfrm>
          <a:prstGeom prst="roundRect">
            <a:avLst>
              <a:gd name="adj" fmla="val 7782"/>
            </a:avLst>
          </a:prstGeom>
          <a:solidFill>
            <a:schemeClr val="accent5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Lake , Data Warehouse , Data </a:t>
            </a:r>
            <a:r>
              <a:rPr lang="en-US" altLang="ko-KR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Mart,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</a:t>
            </a:r>
            <a:r>
              <a:rPr lang="en-US" altLang="ko-KR" sz="1600" b="1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Governance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908758" y="1497660"/>
            <a:ext cx="819455" cy="750764"/>
            <a:chOff x="4087964" y="1462712"/>
            <a:chExt cx="819455" cy="750764"/>
          </a:xfrm>
        </p:grpSpPr>
        <p:pic>
          <p:nvPicPr>
            <p:cNvPr id="9" name="Picture 2" descr="https://assets-global.website-files.com/6130fa1501794e37c21867cf/6191951d3fb9e78033eb3ee6_61902fa9e0d339fb1546ced2_s3_launch_blog_header_for_data_lake_vs_data_warehouse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6" t="24784" r="62357" b="36728"/>
            <a:stretch/>
          </p:blipFill>
          <p:spPr bwMode="auto">
            <a:xfrm>
              <a:off x="4245593" y="1462712"/>
              <a:ext cx="504205" cy="507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4087964" y="1967255"/>
              <a:ext cx="81945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Data Lake</a:t>
              </a:r>
              <a:endParaRPr lang="ko-KR" altLang="en-US" sz="1000" dirty="0"/>
            </a:p>
          </p:txBody>
        </p:sp>
      </p:grpSp>
      <p:sp>
        <p:nvSpPr>
          <p:cNvPr id="20" name="모서리가 둥근 직사각형 19"/>
          <p:cNvSpPr/>
          <p:nvPr/>
        </p:nvSpPr>
        <p:spPr>
          <a:xfrm>
            <a:off x="1017345" y="2616032"/>
            <a:ext cx="7169865" cy="3542543"/>
          </a:xfrm>
          <a:prstGeom prst="roundRect">
            <a:avLst>
              <a:gd name="adj" fmla="val 7782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1237530" y="2360261"/>
            <a:ext cx="1202573" cy="760470"/>
            <a:chOff x="3896404" y="2742234"/>
            <a:chExt cx="1202573" cy="760470"/>
          </a:xfrm>
        </p:grpSpPr>
        <p:pic>
          <p:nvPicPr>
            <p:cNvPr id="10" name="Picture 2" descr="https://assets-global.website-files.com/6130fa1501794e37c21867cf/6191951d3fb9e78033eb3ee6_61902fa9e0d339fb1546ced2_s3_launch_blog_header_for_data_lake_vs_data_warehouse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291" t="24861" r="18808" b="37117"/>
            <a:stretch/>
          </p:blipFill>
          <p:spPr bwMode="auto">
            <a:xfrm>
              <a:off x="4245537" y="2742234"/>
              <a:ext cx="504310" cy="507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3896404" y="3256483"/>
              <a:ext cx="12025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Data Warehouse</a:t>
              </a:r>
              <a:endParaRPr lang="ko-KR" altLang="en-US" sz="1000" dirty="0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1584773" y="3491011"/>
            <a:ext cx="5918152" cy="2316337"/>
          </a:xfrm>
          <a:prstGeom prst="roundRect">
            <a:avLst>
              <a:gd name="adj" fmla="val 7782"/>
            </a:avLst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2004093" y="3253103"/>
            <a:ext cx="830677" cy="753498"/>
            <a:chOff x="4128511" y="3920722"/>
            <a:chExt cx="830677" cy="753498"/>
          </a:xfrm>
        </p:grpSpPr>
        <p:pic>
          <p:nvPicPr>
            <p:cNvPr id="11" name="Picture 4" descr="What is a data mart? | Blog | Fivetran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53" t="23570" r="36726" b="23189"/>
            <a:stretch/>
          </p:blipFill>
          <p:spPr bwMode="auto">
            <a:xfrm>
              <a:off x="4290213" y="3920722"/>
              <a:ext cx="507277" cy="507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직사각형 13"/>
            <p:cNvSpPr/>
            <p:nvPr/>
          </p:nvSpPr>
          <p:spPr>
            <a:xfrm>
              <a:off x="4128511" y="4427999"/>
              <a:ext cx="83067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Data Mart</a:t>
              </a:r>
              <a:endParaRPr lang="ko-KR" altLang="en-US" sz="1000" dirty="0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3125455" y="1978488"/>
            <a:ext cx="433003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다양한 형식과 소스에서 대규모의 비정형 및 정형 데이터를 저장하고</a:t>
            </a:r>
            <a:r>
              <a:rPr lang="en-US" altLang="ko-KR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endParaRPr lang="en-US" altLang="ko-KR" sz="11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r>
              <a:rPr lang="ko-KR" altLang="en-US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이를 </a:t>
            </a:r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추후 분석이나 처리를 위해 보관하는 저장소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123215" y="2834328"/>
            <a:ext cx="390683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다양한 부서 및 사용자들이 의사결정에 활용할 수 있는 </a:t>
            </a:r>
            <a:endParaRPr lang="en-US" altLang="ko-KR" sz="11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r>
              <a:rPr lang="ko-KR" altLang="en-US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정형화된 </a:t>
            </a:r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데이터를 중앙에서 관리하고 저장하는 데이터 저장소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3123215" y="3824762"/>
            <a:ext cx="411522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특정 부서나 비즈니스 목적을 위해 데이터 </a:t>
            </a:r>
            <a:r>
              <a:rPr lang="ko-KR" altLang="en-US" sz="11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웨어하우스에서</a:t>
            </a:r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추출된 </a:t>
            </a:r>
            <a:endParaRPr lang="en-US" altLang="ko-KR" sz="11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r>
              <a:rPr lang="ko-KR" altLang="en-US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데이터를 </a:t>
            </a:r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중심으로 구축된 작은 규모의 데이터 저장소</a:t>
            </a: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1109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462240" y="1751298"/>
            <a:ext cx="8163218" cy="4729446"/>
          </a:xfrm>
          <a:prstGeom prst="roundRect">
            <a:avLst>
              <a:gd name="adj" fmla="val 7782"/>
            </a:avLst>
          </a:prstGeom>
          <a:solidFill>
            <a:schemeClr val="accent5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Lake , Data Warehouse , Data </a:t>
            </a:r>
            <a:r>
              <a:rPr lang="en-US" altLang="ko-KR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Mart,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</a:t>
            </a:r>
            <a:r>
              <a:rPr lang="en-US" altLang="ko-KR" sz="1600" b="1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Governance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908758" y="1497660"/>
            <a:ext cx="819455" cy="750764"/>
            <a:chOff x="4087964" y="1462712"/>
            <a:chExt cx="819455" cy="750764"/>
          </a:xfrm>
        </p:grpSpPr>
        <p:pic>
          <p:nvPicPr>
            <p:cNvPr id="9" name="Picture 2" descr="https://assets-global.website-files.com/6130fa1501794e37c21867cf/6191951d3fb9e78033eb3ee6_61902fa9e0d339fb1546ced2_s3_launch_blog_header_for_data_lake_vs_data_warehouse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6" t="24784" r="62357" b="36728"/>
            <a:stretch/>
          </p:blipFill>
          <p:spPr bwMode="auto">
            <a:xfrm>
              <a:off x="4245593" y="1462712"/>
              <a:ext cx="504205" cy="507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4087964" y="1967255"/>
              <a:ext cx="81945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Data Lake</a:t>
              </a:r>
              <a:endParaRPr lang="ko-KR" altLang="en-US" sz="1000" dirty="0"/>
            </a:p>
          </p:txBody>
        </p:sp>
      </p:grpSp>
      <p:sp>
        <p:nvSpPr>
          <p:cNvPr id="20" name="모서리가 둥근 직사각형 19"/>
          <p:cNvSpPr/>
          <p:nvPr/>
        </p:nvSpPr>
        <p:spPr>
          <a:xfrm>
            <a:off x="1017345" y="2616032"/>
            <a:ext cx="7169865" cy="3542543"/>
          </a:xfrm>
          <a:prstGeom prst="roundRect">
            <a:avLst>
              <a:gd name="adj" fmla="val 7782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1237530" y="2360261"/>
            <a:ext cx="1202573" cy="760470"/>
            <a:chOff x="3896404" y="2742234"/>
            <a:chExt cx="1202573" cy="760470"/>
          </a:xfrm>
        </p:grpSpPr>
        <p:pic>
          <p:nvPicPr>
            <p:cNvPr id="10" name="Picture 2" descr="https://assets-global.website-files.com/6130fa1501794e37c21867cf/6191951d3fb9e78033eb3ee6_61902fa9e0d339fb1546ced2_s3_launch_blog_header_for_data_lake_vs_data_warehouse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291" t="24861" r="18808" b="37117"/>
            <a:stretch/>
          </p:blipFill>
          <p:spPr bwMode="auto">
            <a:xfrm>
              <a:off x="4245537" y="2742234"/>
              <a:ext cx="504310" cy="507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3896404" y="3256483"/>
              <a:ext cx="12025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Data Warehouse</a:t>
              </a:r>
              <a:endParaRPr lang="ko-KR" altLang="en-US" sz="1000" dirty="0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1584773" y="3491011"/>
            <a:ext cx="5918152" cy="2316337"/>
          </a:xfrm>
          <a:prstGeom prst="roundRect">
            <a:avLst>
              <a:gd name="adj" fmla="val 7782"/>
            </a:avLst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2004093" y="3253103"/>
            <a:ext cx="830677" cy="753498"/>
            <a:chOff x="4128511" y="3920722"/>
            <a:chExt cx="830677" cy="753498"/>
          </a:xfrm>
        </p:grpSpPr>
        <p:pic>
          <p:nvPicPr>
            <p:cNvPr id="11" name="Picture 4" descr="What is a data mart? | Blog | Fivetran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53" t="23570" r="36726" b="23189"/>
            <a:stretch/>
          </p:blipFill>
          <p:spPr bwMode="auto">
            <a:xfrm>
              <a:off x="4290213" y="3920722"/>
              <a:ext cx="507277" cy="507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직사각형 13"/>
            <p:cNvSpPr/>
            <p:nvPr/>
          </p:nvSpPr>
          <p:spPr>
            <a:xfrm>
              <a:off x="4128511" y="4427999"/>
              <a:ext cx="83067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Data Mart</a:t>
              </a:r>
              <a:endParaRPr lang="ko-KR" altLang="en-US" sz="1000" dirty="0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3125455" y="1978488"/>
            <a:ext cx="433003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다양한 형식과 소스에서 대규모의 비정형 및 정형 데이터를 저장하고</a:t>
            </a:r>
            <a:r>
              <a:rPr lang="en-US" altLang="ko-KR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endParaRPr lang="en-US" altLang="ko-KR" sz="11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r>
              <a:rPr lang="ko-KR" altLang="en-US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이를 </a:t>
            </a:r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추후 분석이나 처리를 위해 보관하는 저장소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123215" y="2834328"/>
            <a:ext cx="390683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다양한 부서 및 사용자들이 의사결정에 활용할 수 있는 </a:t>
            </a:r>
            <a:endParaRPr lang="en-US" altLang="ko-KR" sz="11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r>
              <a:rPr lang="ko-KR" altLang="en-US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정형화된 </a:t>
            </a:r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데이터를 중앙에서 관리하고 저장하는 데이터 저장소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3123215" y="3824762"/>
            <a:ext cx="411522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특정 부서나 비즈니스 목적을 위해 데이터 </a:t>
            </a:r>
            <a:r>
              <a:rPr lang="ko-KR" altLang="en-US" sz="11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웨어하우스에서</a:t>
            </a:r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추출된 </a:t>
            </a:r>
            <a:endParaRPr lang="en-US" altLang="ko-KR" sz="11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r>
              <a:rPr lang="ko-KR" altLang="en-US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데이터를 </a:t>
            </a:r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중심으로 구축된 작은 규모의 데이터 저장소</a:t>
            </a: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2753080" y="4437284"/>
            <a:ext cx="3541142" cy="1092586"/>
            <a:chOff x="2673072" y="4427925"/>
            <a:chExt cx="3541142" cy="1092586"/>
          </a:xfrm>
        </p:grpSpPr>
        <p:pic>
          <p:nvPicPr>
            <p:cNvPr id="5122" name="Picture 2" descr="Bookshelf Vector Images – Browse 135,566 Stock Photos, Vectors, and Video |  Adobe Stock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3072" y="4427925"/>
              <a:ext cx="1450710" cy="1092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Books Icons - Free SVG &amp; PNG Books Images - Noun Project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6309" y="4570266"/>
              <a:ext cx="807905" cy="807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직선 화살표 연결선 2"/>
            <p:cNvCxnSpPr>
              <a:stCxn id="5122" idx="3"/>
              <a:endCxn id="6148" idx="1"/>
            </p:cNvCxnSpPr>
            <p:nvPr/>
          </p:nvCxnSpPr>
          <p:spPr>
            <a:xfrm>
              <a:off x="4235075" y="4974218"/>
              <a:ext cx="1059940" cy="1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064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Lake , Data Warehouse , Data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Mart, </a:t>
            </a:r>
            <a:r>
              <a:rPr lang="en-US" altLang="ko-KR" sz="1600" b="1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</a:t>
            </a: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Governance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1026" name="Picture 2" descr="카드뉴스] 공공과 민간이 하나 되는 데이터 거버넌스 전략 - 코스콤 뉴스룸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3" b="1695"/>
          <a:stretch/>
        </p:blipFill>
        <p:spPr bwMode="auto">
          <a:xfrm>
            <a:off x="1796188" y="1357118"/>
            <a:ext cx="5725019" cy="525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89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 Pipeline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72878" y="1141899"/>
            <a:ext cx="7655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데이터의 원천부터 시작하여 필요한 데이터를 추출하고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그 데이터를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정제</a:t>
            </a:r>
            <a:r>
              <a:rPr lang="en-US" altLang="ko-KR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변환</a:t>
            </a:r>
            <a:r>
              <a:rPr lang="en-US" altLang="ko-KR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분석</a:t>
            </a:r>
            <a:r>
              <a:rPr lang="en-US" altLang="ko-KR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</a:t>
            </a:r>
            <a:r>
              <a:rPr lang="en-US" altLang="ko-KR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전달하는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일련의 과정</a:t>
            </a:r>
            <a:endParaRPr lang="ko-KR" altLang="en-US" sz="12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647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 Pipeline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72878" y="1141899"/>
            <a:ext cx="7655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데이터의 원천부터 시작하여 필요한 데이터를 추출하고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그 데이터를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정제</a:t>
            </a:r>
            <a:r>
              <a:rPr lang="en-US" altLang="ko-KR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변환</a:t>
            </a:r>
            <a:r>
              <a:rPr lang="en-US" altLang="ko-KR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분석</a:t>
            </a:r>
            <a:r>
              <a:rPr lang="en-US" altLang="ko-KR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</a:t>
            </a:r>
            <a:r>
              <a:rPr lang="en-US" altLang="ko-KR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전달하는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일련의 과정</a:t>
            </a:r>
            <a:endParaRPr lang="ko-KR" altLang="en-US" sz="12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7172" name="Picture 4" descr="Water pipe - Free industry ic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357" y="2031391"/>
            <a:ext cx="4433455" cy="443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82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 Pipeline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72878" y="1141899"/>
            <a:ext cx="7655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데이터의 원천부터 시작하여 필요한 데이터를 추출하고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그 데이터를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정제</a:t>
            </a:r>
            <a:r>
              <a:rPr lang="en-US" altLang="ko-KR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변환</a:t>
            </a:r>
            <a:r>
              <a:rPr lang="en-US" altLang="ko-KR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분석</a:t>
            </a:r>
            <a:r>
              <a:rPr lang="en-US" altLang="ko-KR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</a:t>
            </a:r>
            <a:r>
              <a:rPr lang="en-US" altLang="ko-KR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전달하는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일련의 과정</a:t>
            </a:r>
            <a:endParaRPr lang="ko-KR" altLang="en-US" sz="12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7172" name="Picture 4" descr="Water pipe - Free industry ic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357" y="2031391"/>
            <a:ext cx="4433455" cy="443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데이터 베이스 - 무료 과학 기술개 아이콘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656" y="2106038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데이터 베이스 - 무료 과학 기술개 아이콘"/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336" y="3820063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File storage - Free files and folders ic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332" y="3013804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데이터 베이스 - 무료 과학 기술개 아이콘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927" y="2936997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Data visualization - Free marketing ic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832" y="5747577"/>
            <a:ext cx="599095" cy="59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File storage - Free files and folders ic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632" y="4771929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데이터 베이스 - 무료 현서와 웹개 아이콘"/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127" y="4738978"/>
            <a:ext cx="724906" cy="72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Data visualization - Free marketing ic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032" y="1506943"/>
            <a:ext cx="599095" cy="59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73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 Pipeline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72878" y="1141899"/>
            <a:ext cx="7655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데이터의 원천부터 시작하여 필요한 데이터를 추출하고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그 데이터를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정제</a:t>
            </a:r>
            <a:r>
              <a:rPr lang="en-US" altLang="ko-KR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변환</a:t>
            </a:r>
            <a:r>
              <a:rPr lang="en-US" altLang="ko-KR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분석</a:t>
            </a:r>
            <a:r>
              <a:rPr lang="en-US" altLang="ko-KR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</a:t>
            </a:r>
            <a:r>
              <a:rPr lang="en-US" altLang="ko-KR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전달하는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일련의 과정</a:t>
            </a:r>
            <a:endParaRPr lang="ko-KR" altLang="en-US" sz="12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7172" name="Picture 4" descr="Water pipe - Free industry ic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357" y="2031391"/>
            <a:ext cx="4433455" cy="443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데이터 베이스 - 무료 과학 기술개 아이콘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656" y="2106038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데이터 베이스 - 무료 과학 기술개 아이콘"/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336" y="3820063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File storage - Free files and folders ic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332" y="3013804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데이터 베이스 - 무료 과학 기술개 아이콘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927" y="2936997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Data visualization - Free marketing ic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832" y="5747577"/>
            <a:ext cx="599095" cy="59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File storage - Free files and folders ic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632" y="4771929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데이터 베이스 - 무료 현서와 웹개 아이콘"/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127" y="4738978"/>
            <a:ext cx="724906" cy="72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Data visualization - Free marketing ic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032" y="1506943"/>
            <a:ext cx="599095" cy="59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Python icon - Free download on Iconfind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809" y="3002897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Apache spark logo - Social media &amp; Logos Icon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558" y="4381734"/>
            <a:ext cx="1167467" cy="583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Aws - 소셜 미디어 및 로고 아이콘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989" y="5220306"/>
            <a:ext cx="599095" cy="59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Airflow – Marketplace – Google Cloud Consol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885" y="2515509"/>
            <a:ext cx="579784" cy="57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00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647670" y="216704"/>
            <a:ext cx="18605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강사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소개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52061" y="2584366"/>
            <a:ext cx="3109788" cy="12695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| 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사내 업무</a:t>
            </a:r>
            <a:endParaRPr lang="en-US" altLang="ko-KR" sz="1200" b="1" dirty="0" smtClean="0">
              <a:solidFill>
                <a:schemeClr val="accent3">
                  <a:lumMod val="7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사내 데이터 분석 요구사항 대응</a:t>
            </a:r>
            <a:endParaRPr lang="en-US" altLang="ko-KR" sz="105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클라우드</a:t>
            </a:r>
            <a:r>
              <a:rPr lang="ko-KR" altLang="en-US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환경에서의 데이터 파이프라인 구축</a:t>
            </a:r>
            <a:r>
              <a:rPr lang="en-US" altLang="ko-KR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운영</a:t>
            </a:r>
            <a:endParaRPr lang="en-US" altLang="ko-KR" sz="105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</a:t>
            </a:r>
            <a:r>
              <a:rPr lang="ko-KR" altLang="en-US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및 네이버 </a:t>
            </a:r>
            <a:r>
              <a:rPr lang="ko-KR" altLang="en-US" sz="105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클라우드</a:t>
            </a:r>
            <a:r>
              <a:rPr lang="en-US" altLang="ko-KR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인프라 및 데이터 관리</a:t>
            </a:r>
            <a:endParaRPr lang="ko-KR" altLang="en-US" sz="105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" name="이등변 삼각형 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52061" y="1323113"/>
            <a:ext cx="3601936" cy="9694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| 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프로필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NAME	</a:t>
            </a:r>
            <a:r>
              <a:rPr lang="ko-KR" altLang="en-US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이현수</a:t>
            </a:r>
            <a:endParaRPr lang="en-US" altLang="ko-KR" sz="105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E-MAIL	hyunsooyein@chunjae.co.kr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9263" y="2580930"/>
            <a:ext cx="2603791" cy="19159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| 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자격증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정보처리기사</a:t>
            </a:r>
            <a:endParaRPr lang="en-US" altLang="ko-KR" sz="105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빅데이터분석기사</a:t>
            </a:r>
            <a:endParaRPr lang="en-US" altLang="ko-KR" sz="105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Data Analytics - Specialty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</a:t>
            </a:r>
            <a:r>
              <a:rPr lang="en-US" altLang="ko-KR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Solutions Architect - Associate</a:t>
            </a: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Developer - Associate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Apache Spark Associate </a:t>
            </a:r>
            <a:r>
              <a:rPr lang="en-US" altLang="ko-KR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Developer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9263" y="1323113"/>
            <a:ext cx="2519012" cy="9694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| 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학력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부산중앙고등학교</a:t>
            </a:r>
            <a:endParaRPr lang="en-US" altLang="ko-KR" sz="105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연세대학교 기계공학 전공</a:t>
            </a:r>
            <a:endParaRPr lang="en-US" altLang="ko-KR" sz="105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52061" y="4785160"/>
            <a:ext cx="5884189" cy="11887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| 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개인 사이트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Github</a:t>
            </a:r>
            <a:r>
              <a:rPr lang="en-US" altLang="ko-KR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    </a:t>
            </a:r>
            <a:r>
              <a:rPr lang="en-US" altLang="ko-KR" sz="105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</a:t>
            </a:r>
            <a:r>
              <a:rPr lang="en-US" altLang="ko-KR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https</a:t>
            </a:r>
            <a:r>
              <a:rPr lang="en-US" altLang="ko-KR" sz="105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://github.com/Hyunsoo-Ryan-Lee</a:t>
            </a:r>
            <a:endParaRPr lang="en-US" altLang="ko-KR" sz="105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Linkedin</a:t>
            </a:r>
            <a:r>
              <a:rPr lang="en-US" altLang="ko-KR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 </a:t>
            </a:r>
            <a:r>
              <a:rPr lang="en-US" altLang="ko-KR" sz="105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</a:t>
            </a:r>
            <a:r>
              <a:rPr lang="en-US" altLang="ko-KR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https</a:t>
            </a:r>
            <a:r>
              <a:rPr lang="en-US" altLang="ko-KR" sz="105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://www.linkedin.com/in/hyunsoo-ryan-lee-824a7917a/</a:t>
            </a:r>
            <a:endParaRPr lang="en-US" altLang="ko-KR" sz="105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Blog         &gt; </a:t>
            </a:r>
            <a:r>
              <a:rPr lang="en-US" altLang="ko-KR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https</a:t>
            </a:r>
            <a:r>
              <a:rPr lang="en-US" altLang="ko-KR" sz="105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://velog.io/@newnew_daddy</a:t>
            </a:r>
            <a:endParaRPr lang="en-US" altLang="ko-KR" sz="105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102" y="3592229"/>
            <a:ext cx="2404367" cy="7035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천재교육 </a:t>
            </a:r>
            <a:r>
              <a:rPr lang="en-US" altLang="ko-KR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AI</a:t>
            </a:r>
            <a:r>
              <a:rPr lang="ko-KR" altLang="en-US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센터 </a:t>
            </a:r>
            <a:r>
              <a:rPr lang="ko-KR" altLang="en-US" b="1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개발운영팀</a:t>
            </a:r>
            <a:endParaRPr lang="en-US" altLang="ko-KR" b="1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엔지니어</a:t>
            </a:r>
            <a:endParaRPr lang="en-US" altLang="ko-KR" b="1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14" y="1413128"/>
            <a:ext cx="1766345" cy="21791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모서리가 둥근 직사각형 13"/>
          <p:cNvSpPr/>
          <p:nvPr/>
        </p:nvSpPr>
        <p:spPr>
          <a:xfrm>
            <a:off x="2573477" y="1077905"/>
            <a:ext cx="40486" cy="537106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63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 vs  Metadata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7533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 vs  Metadata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77" y="1332188"/>
            <a:ext cx="2276049" cy="426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44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 vs  Metadata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77" y="1332188"/>
            <a:ext cx="2276049" cy="4269026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872877" y="1926619"/>
            <a:ext cx="2276049" cy="3081386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472933" y="5773524"/>
            <a:ext cx="10759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#</a:t>
            </a:r>
            <a:r>
              <a:rPr lang="ko-KR" altLang="en-US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</a:t>
            </a:r>
            <a:endParaRPr lang="en-US" altLang="ko-KR" sz="1200" b="1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algn="ctr"/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#</a:t>
            </a:r>
            <a:r>
              <a:rPr lang="ko-KR" altLang="en-US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정보의 실체</a:t>
            </a:r>
            <a:endParaRPr lang="en-US" altLang="ko-KR" sz="1200" b="1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algn="ctr"/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#</a:t>
            </a:r>
            <a:r>
              <a:rPr lang="ko-KR" altLang="en-US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사진</a:t>
            </a:r>
            <a:endParaRPr lang="ko-KR" altLang="en-US" sz="12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32619" y="1644492"/>
            <a:ext cx="5565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00B0F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</a:t>
            </a:r>
            <a:endParaRPr lang="ko-KR" altLang="en-US" sz="1200" b="1" dirty="0">
              <a:solidFill>
                <a:srgbClr val="00B0F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066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 vs  Metadata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77" y="1332188"/>
            <a:ext cx="2276049" cy="42690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992" y="1332188"/>
            <a:ext cx="2188578" cy="426902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472933" y="5773524"/>
            <a:ext cx="10759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#</a:t>
            </a:r>
            <a:r>
              <a:rPr lang="ko-KR" altLang="en-US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</a:t>
            </a:r>
            <a:endParaRPr lang="en-US" altLang="ko-KR" sz="1200" b="1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algn="ctr"/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#</a:t>
            </a:r>
            <a:r>
              <a:rPr lang="ko-KR" altLang="en-US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정보의 실체</a:t>
            </a:r>
            <a:endParaRPr lang="en-US" altLang="ko-KR" sz="1200" b="1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algn="ctr"/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#</a:t>
            </a:r>
            <a:r>
              <a:rPr lang="ko-KR" altLang="en-US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사진</a:t>
            </a:r>
            <a:endParaRPr lang="ko-KR" altLang="en-US" sz="12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898992" y="3393091"/>
            <a:ext cx="2188578" cy="1960085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6382376" y="5773523"/>
            <a:ext cx="12218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#</a:t>
            </a:r>
            <a:r>
              <a:rPr lang="ko-KR" altLang="en-US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메타데이터</a:t>
            </a:r>
            <a:endParaRPr lang="en-US" altLang="ko-KR" sz="1200" b="1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algn="ctr"/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#</a:t>
            </a:r>
            <a:r>
              <a:rPr lang="ko-KR" altLang="en-US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데이터의 정보</a:t>
            </a:r>
            <a:endParaRPr lang="en-US" altLang="ko-KR" sz="1200" b="1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algn="ctr"/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#</a:t>
            </a:r>
            <a:r>
              <a:rPr lang="ko-KR" altLang="en-US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사진 정보</a:t>
            </a:r>
            <a:endParaRPr lang="ko-KR" altLang="en-US" sz="12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071521" y="3328201"/>
            <a:ext cx="8274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err="1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Metaata</a:t>
            </a:r>
            <a:endParaRPr lang="ko-KR" altLang="en-US" sz="1200" b="1" dirty="0">
              <a:solidFill>
                <a:srgbClr val="FF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3247532" y="4134365"/>
            <a:ext cx="2570616" cy="16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872877" y="1926619"/>
            <a:ext cx="2276049" cy="3081386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1732619" y="1644492"/>
            <a:ext cx="5565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00B0F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</a:t>
            </a:r>
            <a:endParaRPr lang="ko-KR" altLang="en-US" sz="1200" b="1" dirty="0">
              <a:solidFill>
                <a:srgbClr val="00B0F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662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 vs  Metadata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78" y="1357117"/>
            <a:ext cx="6875208" cy="235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1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 vs  Metadata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78" y="1357117"/>
            <a:ext cx="6875208" cy="2354983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872878" y="1539058"/>
            <a:ext cx="6875208" cy="2173042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16314" y="1539058"/>
            <a:ext cx="5565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00B0F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</a:t>
            </a:r>
            <a:endParaRPr lang="ko-KR" altLang="en-US" sz="1200" b="1" dirty="0">
              <a:solidFill>
                <a:srgbClr val="00B0F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029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7477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 vs  Metadata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78" y="1357117"/>
            <a:ext cx="6875208" cy="2354983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872878" y="1539058"/>
            <a:ext cx="6875208" cy="2173042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16314" y="1539058"/>
            <a:ext cx="5565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00B0F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</a:t>
            </a:r>
            <a:endParaRPr lang="ko-KR" altLang="en-US" sz="1200" b="1" dirty="0">
              <a:solidFill>
                <a:srgbClr val="00B0F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878" y="4312574"/>
            <a:ext cx="5132479" cy="2156901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872878" y="1333657"/>
            <a:ext cx="6875208" cy="190876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872878" y="4312573"/>
            <a:ext cx="5132479" cy="2156901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꺾인 연결선 3"/>
          <p:cNvCxnSpPr>
            <a:stCxn id="12" idx="3"/>
            <a:endCxn id="13" idx="3"/>
          </p:cNvCxnSpPr>
          <p:nvPr/>
        </p:nvCxnSpPr>
        <p:spPr>
          <a:xfrm flipH="1">
            <a:off x="6005357" y="1429095"/>
            <a:ext cx="1742729" cy="3961929"/>
          </a:xfrm>
          <a:prstGeom prst="bentConnector3">
            <a:avLst>
              <a:gd name="adj1" fmla="val -1311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6005357" y="4312573"/>
            <a:ext cx="8274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err="1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Metaata</a:t>
            </a:r>
            <a:endParaRPr lang="ko-KR" altLang="en-US" sz="1200" b="1" dirty="0">
              <a:solidFill>
                <a:srgbClr val="FF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83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 vs  Metadata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257177"/>
              </p:ext>
            </p:extLst>
          </p:nvPr>
        </p:nvGraphicFramePr>
        <p:xfrm>
          <a:off x="647669" y="3155224"/>
          <a:ext cx="7813922" cy="1554480"/>
        </p:xfrm>
        <a:graphic>
          <a:graphicData uri="http://schemas.openxmlformats.org/drawingml/2006/table">
            <a:tbl>
              <a:tblPr>
                <a:tableStyleId>{D80BFD76-106E-4FCC-925F-8BA72BBED218}</a:tableStyleId>
              </a:tblPr>
              <a:tblGrid>
                <a:gridCol w="1296570">
                  <a:extLst>
                    <a:ext uri="{9D8B030D-6E8A-4147-A177-3AD203B41FA5}">
                      <a16:colId xmlns:a16="http://schemas.microsoft.com/office/drawing/2014/main" val="1952356679"/>
                    </a:ext>
                  </a:extLst>
                </a:gridCol>
                <a:gridCol w="3258676">
                  <a:extLst>
                    <a:ext uri="{9D8B030D-6E8A-4147-A177-3AD203B41FA5}">
                      <a16:colId xmlns:a16="http://schemas.microsoft.com/office/drawing/2014/main" val="658554058"/>
                    </a:ext>
                  </a:extLst>
                </a:gridCol>
                <a:gridCol w="3258676">
                  <a:extLst>
                    <a:ext uri="{9D8B030D-6E8A-4147-A177-3AD203B41FA5}">
                      <a16:colId xmlns:a16="http://schemas.microsoft.com/office/drawing/2014/main" val="1428654057"/>
                    </a:ext>
                  </a:extLst>
                </a:gridCol>
              </a:tblGrid>
              <a:tr h="206282">
                <a:tc>
                  <a:txBody>
                    <a:bodyPr/>
                    <a:lstStyle/>
                    <a:p>
                      <a:r>
                        <a:rPr lang="ko-KR" altLang="en-US" sz="1100" b="1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ko-KR" altLang="en-US" sz="1100" b="1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데이터 </a:t>
                      </a:r>
                      <a:r>
                        <a:rPr lang="en-US" altLang="ko-KR" sz="1100" b="1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(</a:t>
                      </a:r>
                      <a:r>
                        <a:rPr lang="en-US" sz="1100" b="1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Data)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ko-KR" altLang="en-US" sz="1100" b="1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메타데이터 </a:t>
                      </a:r>
                      <a:r>
                        <a:rPr lang="en-US" altLang="ko-KR" sz="1100" b="1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(</a:t>
                      </a:r>
                      <a:r>
                        <a:rPr lang="en-US" sz="1100" b="1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Metadata)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294427"/>
                  </a:ext>
                </a:extLst>
              </a:tr>
              <a:tr h="206282">
                <a:tc>
                  <a:txBody>
                    <a:bodyPr/>
                    <a:lstStyle/>
                    <a:p>
                      <a:pPr marR="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내용</a:t>
                      </a:r>
                      <a:endParaRPr lang="ko-KR" alt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정보의 본문</a:t>
                      </a:r>
                      <a:endParaRPr lang="ko-KR" alt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데이터에 대한 정보</a:t>
                      </a:r>
                      <a:endParaRPr lang="ko-KR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6862113"/>
                  </a:ext>
                </a:extLst>
              </a:tr>
              <a:tr h="206282">
                <a:tc>
                  <a:txBody>
                    <a:bodyPr/>
                    <a:lstStyle/>
                    <a:p>
                      <a:pPr marR="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형식</a:t>
                      </a:r>
                      <a:endParaRPr lang="ko-KR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텍스트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숫자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이미지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오디오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비디오 등</a:t>
                      </a:r>
                      <a:endParaRPr lang="ko-KR" alt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특성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속성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구조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형식 등</a:t>
                      </a:r>
                      <a:endParaRPr lang="ko-KR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0478509"/>
                  </a:ext>
                </a:extLst>
              </a:tr>
              <a:tr h="206282">
                <a:tc>
                  <a:txBody>
                    <a:bodyPr/>
                    <a:lstStyle/>
                    <a:p>
                      <a:pPr marR="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의미</a:t>
                      </a:r>
                      <a:endParaRPr lang="ko-KR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정보의 실제 내용</a:t>
                      </a:r>
                      <a:endParaRPr lang="ko-KR" alt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데이터의 특성 및 속성 등</a:t>
                      </a:r>
                      <a:endParaRPr lang="ko-KR" alt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0162813"/>
                  </a:ext>
                </a:extLst>
              </a:tr>
              <a:tr h="206282">
                <a:tc>
                  <a:txBody>
                    <a:bodyPr/>
                    <a:lstStyle/>
                    <a:p>
                      <a:pPr marR="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역할</a:t>
                      </a:r>
                      <a:endParaRPr lang="ko-KR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분석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처리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저장 등에 사용</a:t>
                      </a:r>
                      <a:endParaRPr lang="ko-KR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데이터 관리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검색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이해에 사용</a:t>
                      </a:r>
                      <a:endParaRPr lang="ko-KR" alt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0895439"/>
                  </a:ext>
                </a:extLst>
              </a:tr>
              <a:tr h="206282">
                <a:tc>
                  <a:txBody>
                    <a:bodyPr/>
                    <a:lstStyle/>
                    <a:p>
                      <a:pPr marR="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예시</a:t>
                      </a:r>
                      <a:endParaRPr lang="ko-KR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텍스트 문서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사진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동영상</a:t>
                      </a:r>
                      <a:endParaRPr lang="ko-KR" alt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파일 크기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작성자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생성일 등</a:t>
                      </a:r>
                      <a:endParaRPr lang="ko-KR" alt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9681982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69" y="1483987"/>
            <a:ext cx="3420500" cy="117163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623" y="1483987"/>
            <a:ext cx="2787968" cy="1171632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5673624" y="1483986"/>
            <a:ext cx="2787968" cy="1171633"/>
          </a:xfrm>
          <a:prstGeom prst="roundRect">
            <a:avLst>
              <a:gd name="adj" fmla="val 0"/>
            </a:avLst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47667" y="1481573"/>
            <a:ext cx="3420501" cy="88625"/>
          </a:xfrm>
          <a:prstGeom prst="roundRect">
            <a:avLst>
              <a:gd name="adj" fmla="val 0"/>
            </a:avLst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47667" y="1582151"/>
            <a:ext cx="3420501" cy="1073468"/>
          </a:xfrm>
          <a:prstGeom prst="roundRect">
            <a:avLst>
              <a:gd name="adj" fmla="val 0"/>
            </a:avLst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화살표 연결선 17"/>
          <p:cNvCxnSpPr>
            <a:stCxn id="16" idx="3"/>
          </p:cNvCxnSpPr>
          <p:nvPr/>
        </p:nvCxnSpPr>
        <p:spPr>
          <a:xfrm flipV="1">
            <a:off x="4141143" y="1525885"/>
            <a:ext cx="1459504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79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OLTP  vs  OLAP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4188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OLTP  vs  OLAP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942695"/>
              </p:ext>
            </p:extLst>
          </p:nvPr>
        </p:nvGraphicFramePr>
        <p:xfrm>
          <a:off x="647669" y="1544427"/>
          <a:ext cx="7813922" cy="1813560"/>
        </p:xfrm>
        <a:graphic>
          <a:graphicData uri="http://schemas.openxmlformats.org/drawingml/2006/table">
            <a:tbl>
              <a:tblPr>
                <a:tableStyleId>{D80BFD76-106E-4FCC-925F-8BA72BBED218}</a:tableStyleId>
              </a:tblPr>
              <a:tblGrid>
                <a:gridCol w="1296570">
                  <a:extLst>
                    <a:ext uri="{9D8B030D-6E8A-4147-A177-3AD203B41FA5}">
                      <a16:colId xmlns:a16="http://schemas.microsoft.com/office/drawing/2014/main" val="1952356679"/>
                    </a:ext>
                  </a:extLst>
                </a:gridCol>
                <a:gridCol w="3258676">
                  <a:extLst>
                    <a:ext uri="{9D8B030D-6E8A-4147-A177-3AD203B41FA5}">
                      <a16:colId xmlns:a16="http://schemas.microsoft.com/office/drawing/2014/main" val="658554058"/>
                    </a:ext>
                  </a:extLst>
                </a:gridCol>
                <a:gridCol w="3258676">
                  <a:extLst>
                    <a:ext uri="{9D8B030D-6E8A-4147-A177-3AD203B41FA5}">
                      <a16:colId xmlns:a16="http://schemas.microsoft.com/office/drawing/2014/main" val="1428654057"/>
                    </a:ext>
                  </a:extLst>
                </a:gridCol>
              </a:tblGrid>
              <a:tr h="206282">
                <a:tc>
                  <a:txBody>
                    <a:bodyPr/>
                    <a:lstStyle/>
                    <a:p>
                      <a:r>
                        <a:rPr lang="ko-KR" altLang="en-US" sz="1100" b="1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OLTP (Online Transaction Processing)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OLAP (Online Analytical Processing)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294427"/>
                  </a:ext>
                </a:extLst>
              </a:tr>
              <a:tr h="206282">
                <a:tc>
                  <a:txBody>
                    <a:bodyPr/>
                    <a:lstStyle/>
                    <a:p>
                      <a:r>
                        <a:rPr lang="ko-KR" altLang="en-US" sz="1100" b="1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목적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데이터에 대한 수정 및 추가</a:t>
                      </a:r>
                      <a:endParaRPr lang="ko-KR" altLang="en-US" sz="1100" dirty="0">
                        <a:effectLst/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데이터에 대한 쿼리</a:t>
                      </a:r>
                      <a:endParaRPr lang="ko-KR" altLang="en-US" sz="1100" dirty="0">
                        <a:effectLst/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6862113"/>
                  </a:ext>
                </a:extLst>
              </a:tr>
              <a:tr h="206282">
                <a:tc>
                  <a:txBody>
                    <a:bodyPr/>
                    <a:lstStyle/>
                    <a:p>
                      <a:r>
                        <a:rPr lang="ko-KR" altLang="en-US" sz="1100" b="1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트랜잭션 </a:t>
                      </a:r>
                      <a:r>
                        <a:rPr lang="ko-KR" altLang="en-US" sz="1100" b="1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INSERT, UPDATE, </a:t>
                      </a:r>
                      <a:r>
                        <a:rPr lang="en-US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DELETE</a:t>
                      </a:r>
                      <a:endParaRPr lang="en-US" sz="1100" dirty="0">
                        <a:effectLst/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SELECT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0478509"/>
                  </a:ext>
                </a:extLst>
              </a:tr>
              <a:tr h="206282">
                <a:tc>
                  <a:txBody>
                    <a:bodyPr/>
                    <a:lstStyle/>
                    <a:p>
                      <a:r>
                        <a:rPr lang="ko-KR" altLang="en-US" sz="1100" b="1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프로세스 속도</a:t>
                      </a:r>
                      <a:endParaRPr lang="ko-KR" altLang="en-US" sz="1100" b="1" dirty="0">
                        <a:effectLst/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수 초 이내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수 초 이상 수 분 이내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0162813"/>
                  </a:ext>
                </a:extLst>
              </a:tr>
              <a:tr h="206282">
                <a:tc>
                  <a:txBody>
                    <a:bodyPr/>
                    <a:lstStyle/>
                    <a:p>
                      <a:r>
                        <a:rPr lang="ko-KR" altLang="en-US" sz="1100" b="1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중요점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데이터 정확도</a:t>
                      </a:r>
                      <a:r>
                        <a:rPr lang="en-US" altLang="ko-KR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무결성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결과의 속도</a:t>
                      </a:r>
                      <a:r>
                        <a:rPr lang="en-US" altLang="ko-KR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표현 방식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0895439"/>
                  </a:ext>
                </a:extLst>
              </a:tr>
              <a:tr h="206282">
                <a:tc>
                  <a:txBody>
                    <a:bodyPr/>
                    <a:lstStyle/>
                    <a:p>
                      <a:r>
                        <a:rPr lang="ko-KR" altLang="en-US" sz="1100" b="1" dirty="0" err="1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활용자</a:t>
                      </a:r>
                      <a:endParaRPr lang="ko-KR" altLang="en-US" sz="1100" b="1" dirty="0">
                        <a:effectLst/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데이터 엔지니어</a:t>
                      </a:r>
                      <a:r>
                        <a:rPr lang="en-US" altLang="ko-KR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개발자</a:t>
                      </a:r>
                      <a:endParaRPr lang="ko-KR" altLang="en-US" sz="1100" dirty="0">
                        <a:effectLst/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분석가</a:t>
                      </a:r>
                      <a:r>
                        <a:rPr lang="en-US" altLang="ko-KR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의사결정자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9681982"/>
                  </a:ext>
                </a:extLst>
              </a:tr>
              <a:tr h="206282">
                <a:tc>
                  <a:txBody>
                    <a:bodyPr/>
                    <a:lstStyle/>
                    <a:p>
                      <a:r>
                        <a:rPr lang="ko-KR" altLang="en-US" sz="1100" b="1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예시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회원정보 </a:t>
                      </a:r>
                      <a:r>
                        <a:rPr lang="ko-KR" altLang="en-US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수정</a:t>
                      </a:r>
                      <a:r>
                        <a:rPr lang="en-US" altLang="ko-KR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사용자 로그 기록</a:t>
                      </a:r>
                      <a:endParaRPr lang="ko-KR" altLang="en-US" sz="1100" dirty="0">
                        <a:effectLst/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1</a:t>
                      </a:r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년 간의 주요 인기 트렌드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4273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486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 교육과정 강의 일정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" name="이등변 삼각형 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184276" y="1077905"/>
            <a:ext cx="40486" cy="537106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25947" y="786920"/>
            <a:ext cx="3703655" cy="12234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1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엔지니어링의 개요 및 실습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엔지니어링 소개</a:t>
            </a:r>
            <a:endParaRPr lang="en-US" altLang="ko-KR" sz="11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천재교육 실무에서의 데이터 엔지니어링</a:t>
            </a:r>
            <a:endParaRPr lang="en-US" altLang="ko-KR" sz="1100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실습 범위 안내 및 기초 실습</a:t>
            </a:r>
            <a:endParaRPr lang="en-US" altLang="ko-KR" sz="1100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5946" y="2010332"/>
            <a:ext cx="3703655" cy="9694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2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파이프라인 구성 실습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Sub Module </a:t>
            </a:r>
            <a:r>
              <a:rPr lang="ko-KR" altLang="en-US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구성</a:t>
            </a:r>
            <a:endParaRPr lang="en-US" altLang="ko-KR" sz="1100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&gt;  Main Module </a:t>
            </a:r>
            <a:r>
              <a:rPr lang="ko-KR" altLang="en-US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구성</a:t>
            </a:r>
            <a:endParaRPr lang="en-US" altLang="ko-KR" sz="11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5946" y="2979828"/>
            <a:ext cx="3703655" cy="9694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파이프라인 </a:t>
            </a: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End-to-End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프로젝트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프로젝트 아키텍처 소개</a:t>
            </a:r>
            <a:endParaRPr lang="en-US" altLang="ko-KR" sz="1100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프로젝트 실습</a:t>
            </a:r>
            <a:endParaRPr lang="en-US" altLang="ko-KR" sz="1100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5945" y="3949324"/>
            <a:ext cx="3703655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4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Apache Spark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의 개요 및 실습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파이프라인 프로젝트 리뷰</a:t>
            </a:r>
            <a:endParaRPr lang="en-US" altLang="ko-KR" sz="1100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Apache Spark </a:t>
            </a:r>
            <a:r>
              <a:rPr lang="ko-KR" altLang="en-US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소개</a:t>
            </a:r>
            <a:endParaRPr lang="en-US" altLang="ko-KR" sz="1100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en-US" altLang="ko-KR" sz="1100" dirty="0" err="1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Pyspark</a:t>
            </a: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100" dirty="0" err="1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환경구성</a:t>
            </a:r>
            <a:r>
              <a:rPr lang="ko-KR" altLang="en-US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&amp; </a:t>
            </a:r>
            <a:r>
              <a:rPr lang="ko-KR" altLang="en-US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코드 실습</a:t>
            </a:r>
            <a:endParaRPr lang="en-US" altLang="ko-KR" sz="1100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과제 안내</a:t>
            </a:r>
            <a:endParaRPr lang="en-US" altLang="ko-KR" sz="1100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5945" y="5426652"/>
            <a:ext cx="3703655" cy="12234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5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Cloud 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에서의 데이터 엔지니어링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Spark ML </a:t>
            </a:r>
            <a:r>
              <a:rPr lang="ko-KR" altLang="en-US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실습</a:t>
            </a:r>
            <a:endParaRPr lang="en-US" altLang="ko-KR" sz="1100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AWS </a:t>
            </a:r>
            <a:r>
              <a:rPr lang="ko-KR" altLang="en-US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서비스를 이용한 데이터 처리</a:t>
            </a:r>
            <a:endParaRPr lang="en-US" altLang="ko-KR" sz="1100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</a:t>
            </a: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</a:t>
            </a:r>
            <a:r>
              <a:rPr lang="ko-KR" altLang="en-US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서비스 </a:t>
            </a: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&amp; </a:t>
            </a:r>
            <a:r>
              <a:rPr lang="ko-KR" altLang="en-US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관련 자격증 </a:t>
            </a:r>
            <a:r>
              <a:rPr lang="ko-KR" altLang="en-US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소개</a:t>
            </a:r>
            <a:endParaRPr lang="en-US" altLang="ko-KR" sz="11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16" name="Picture 2" descr="What Is Data Engineering and Is It Right for You? – Real Pyth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430" y="2532126"/>
            <a:ext cx="4378002" cy="24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12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OLTP  vs  OLAP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647669" y="1544427"/>
          <a:ext cx="7813922" cy="1813560"/>
        </p:xfrm>
        <a:graphic>
          <a:graphicData uri="http://schemas.openxmlformats.org/drawingml/2006/table">
            <a:tbl>
              <a:tblPr>
                <a:tableStyleId>{D80BFD76-106E-4FCC-925F-8BA72BBED218}</a:tableStyleId>
              </a:tblPr>
              <a:tblGrid>
                <a:gridCol w="1296570">
                  <a:extLst>
                    <a:ext uri="{9D8B030D-6E8A-4147-A177-3AD203B41FA5}">
                      <a16:colId xmlns:a16="http://schemas.microsoft.com/office/drawing/2014/main" val="1952356679"/>
                    </a:ext>
                  </a:extLst>
                </a:gridCol>
                <a:gridCol w="3258676">
                  <a:extLst>
                    <a:ext uri="{9D8B030D-6E8A-4147-A177-3AD203B41FA5}">
                      <a16:colId xmlns:a16="http://schemas.microsoft.com/office/drawing/2014/main" val="658554058"/>
                    </a:ext>
                  </a:extLst>
                </a:gridCol>
                <a:gridCol w="3258676">
                  <a:extLst>
                    <a:ext uri="{9D8B030D-6E8A-4147-A177-3AD203B41FA5}">
                      <a16:colId xmlns:a16="http://schemas.microsoft.com/office/drawing/2014/main" val="1428654057"/>
                    </a:ext>
                  </a:extLst>
                </a:gridCol>
              </a:tblGrid>
              <a:tr h="206282">
                <a:tc>
                  <a:txBody>
                    <a:bodyPr/>
                    <a:lstStyle/>
                    <a:p>
                      <a:r>
                        <a:rPr lang="ko-KR" altLang="en-US" sz="1100" b="1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OLTP (Online Transaction Processing)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OLAP (Online Analytical Processing)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294427"/>
                  </a:ext>
                </a:extLst>
              </a:tr>
              <a:tr h="206282">
                <a:tc>
                  <a:txBody>
                    <a:bodyPr/>
                    <a:lstStyle/>
                    <a:p>
                      <a:r>
                        <a:rPr lang="ko-KR" altLang="en-US" sz="1100" b="1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목적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데이터에 대한 수정 및 추가</a:t>
                      </a:r>
                      <a:endParaRPr lang="ko-KR" altLang="en-US" sz="1100" dirty="0">
                        <a:effectLst/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데이터에 대한 쿼리</a:t>
                      </a:r>
                      <a:endParaRPr lang="ko-KR" altLang="en-US" sz="1100" dirty="0">
                        <a:effectLst/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6862113"/>
                  </a:ext>
                </a:extLst>
              </a:tr>
              <a:tr h="206282">
                <a:tc>
                  <a:txBody>
                    <a:bodyPr/>
                    <a:lstStyle/>
                    <a:p>
                      <a:r>
                        <a:rPr lang="ko-KR" altLang="en-US" sz="1100" b="1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트랜잭션 </a:t>
                      </a:r>
                      <a:r>
                        <a:rPr lang="ko-KR" altLang="en-US" sz="1100" b="1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INSERT, UPDATE, </a:t>
                      </a:r>
                      <a:r>
                        <a:rPr lang="en-US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DELETE</a:t>
                      </a:r>
                      <a:endParaRPr lang="en-US" sz="1100" dirty="0">
                        <a:effectLst/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SELECT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0478509"/>
                  </a:ext>
                </a:extLst>
              </a:tr>
              <a:tr h="206282">
                <a:tc>
                  <a:txBody>
                    <a:bodyPr/>
                    <a:lstStyle/>
                    <a:p>
                      <a:r>
                        <a:rPr lang="ko-KR" altLang="en-US" sz="1100" b="1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프로세스 속도</a:t>
                      </a:r>
                      <a:endParaRPr lang="ko-KR" altLang="en-US" sz="1100" b="1" dirty="0">
                        <a:effectLst/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수 초 이내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수 초 이상 수 분 이내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0162813"/>
                  </a:ext>
                </a:extLst>
              </a:tr>
              <a:tr h="206282">
                <a:tc>
                  <a:txBody>
                    <a:bodyPr/>
                    <a:lstStyle/>
                    <a:p>
                      <a:r>
                        <a:rPr lang="ko-KR" altLang="en-US" sz="1100" b="1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중요점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데이터 정확도</a:t>
                      </a:r>
                      <a:r>
                        <a:rPr lang="en-US" altLang="ko-KR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무결성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결과의 속도</a:t>
                      </a:r>
                      <a:r>
                        <a:rPr lang="en-US" altLang="ko-KR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표현 방식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0895439"/>
                  </a:ext>
                </a:extLst>
              </a:tr>
              <a:tr h="206282">
                <a:tc>
                  <a:txBody>
                    <a:bodyPr/>
                    <a:lstStyle/>
                    <a:p>
                      <a:r>
                        <a:rPr lang="ko-KR" altLang="en-US" sz="1100" b="1" dirty="0" err="1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활용자</a:t>
                      </a:r>
                      <a:endParaRPr lang="ko-KR" altLang="en-US" sz="1100" b="1" dirty="0">
                        <a:effectLst/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데이터 엔지니어</a:t>
                      </a:r>
                      <a:r>
                        <a:rPr lang="en-US" altLang="ko-KR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개발자</a:t>
                      </a:r>
                      <a:endParaRPr lang="ko-KR" altLang="en-US" sz="1100" dirty="0">
                        <a:effectLst/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분석가</a:t>
                      </a:r>
                      <a:r>
                        <a:rPr lang="en-US" altLang="ko-KR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의사결정자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9681982"/>
                  </a:ext>
                </a:extLst>
              </a:tr>
              <a:tr h="206282">
                <a:tc>
                  <a:txBody>
                    <a:bodyPr/>
                    <a:lstStyle/>
                    <a:p>
                      <a:r>
                        <a:rPr lang="ko-KR" altLang="en-US" sz="1100" b="1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예시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회원정보 </a:t>
                      </a:r>
                      <a:r>
                        <a:rPr lang="ko-KR" altLang="en-US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수정</a:t>
                      </a:r>
                      <a:r>
                        <a:rPr lang="en-US" altLang="ko-KR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사용자 로그 기록</a:t>
                      </a:r>
                      <a:endParaRPr lang="ko-KR" altLang="en-US" sz="1100" dirty="0">
                        <a:effectLst/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1</a:t>
                      </a:r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년 간의 주요 인기 트렌드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4273465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1125097" y="3987527"/>
            <a:ext cx="7330678" cy="2160632"/>
            <a:chOff x="1424574" y="2509070"/>
            <a:chExt cx="6664252" cy="1964210"/>
          </a:xfrm>
        </p:grpSpPr>
        <p:pic>
          <p:nvPicPr>
            <p:cNvPr id="13" name="Picture 6" descr="Datalake, Datawarehouse &amp; Datamart with BigQuery | by Pro Coder | 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574" y="2537698"/>
              <a:ext cx="4704538" cy="1935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Data Engineering: Data Warehouse, Data Pipeline and Data Engineer Role |  AltexSoft"/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392" t="21504" b="13232"/>
            <a:stretch/>
          </p:blipFill>
          <p:spPr bwMode="auto">
            <a:xfrm>
              <a:off x="6183067" y="2509070"/>
              <a:ext cx="1905759" cy="1756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모서리가 둥근 직사각형 15"/>
          <p:cNvSpPr/>
          <p:nvPr/>
        </p:nvSpPr>
        <p:spPr>
          <a:xfrm>
            <a:off x="1908391" y="4111773"/>
            <a:ext cx="2730221" cy="1912140"/>
          </a:xfrm>
          <a:prstGeom prst="roundRect">
            <a:avLst>
              <a:gd name="adj" fmla="val 2380"/>
            </a:avLst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3620260" y="3987527"/>
            <a:ext cx="2739180" cy="2160631"/>
          </a:xfrm>
          <a:prstGeom prst="roundRect">
            <a:avLst>
              <a:gd name="adj" fmla="val 1367"/>
            </a:avLst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226011" y="1544428"/>
            <a:ext cx="3241876" cy="1813560"/>
          </a:xfrm>
          <a:prstGeom prst="roundRect">
            <a:avLst>
              <a:gd name="adj" fmla="val 0"/>
            </a:avLst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931744" y="1544428"/>
            <a:ext cx="3252115" cy="1813560"/>
          </a:xfrm>
          <a:prstGeom prst="roundRect">
            <a:avLst>
              <a:gd name="adj" fmla="val 0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2653774" y="3357987"/>
            <a:ext cx="0" cy="753786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785690" y="3357987"/>
            <a:ext cx="1" cy="62954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77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Batch  vs  Stream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7878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Batch  vs  Stream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2050" name="Picture 2" descr="What is the difference between batch and stream processing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77" y="2383631"/>
            <a:ext cx="7903206" cy="305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440993" y="1834909"/>
            <a:ext cx="39661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많은 양의 데이터를 정해진 시간에 </a:t>
            </a:r>
            <a:r>
              <a:rPr lang="ko-KR" altLang="en-US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일괄적으로 </a:t>
            </a:r>
            <a:r>
              <a:rPr lang="ko-KR" altLang="en-US" sz="12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처리하는 것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547905" y="1832271"/>
            <a:ext cx="33025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실시간으로 </a:t>
            </a:r>
            <a:r>
              <a:rPr lang="ko-KR" altLang="en-US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들어오는 </a:t>
            </a:r>
            <a:r>
              <a:rPr lang="ko-KR" altLang="en-US" sz="12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데이터를 계속 처리하는 것</a:t>
            </a:r>
          </a:p>
        </p:txBody>
      </p:sp>
    </p:spTree>
    <p:extLst>
      <p:ext uri="{BB962C8B-B14F-4D97-AF65-F5344CB8AC3E}">
        <p14:creationId xmlns:p14="http://schemas.microsoft.com/office/powerpoint/2010/main" val="186927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On-Premise  vs  Cloud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0077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On-Premise  vs  Cloud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8194" name="Picture 2" descr="Cloud Vs On-Premise: IT Infrastructure Model of Your Choice?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41" t="11049" r="367"/>
          <a:stretch/>
        </p:blipFill>
        <p:spPr bwMode="auto">
          <a:xfrm>
            <a:off x="694174" y="1545415"/>
            <a:ext cx="3748434" cy="320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4658110" y="1545414"/>
            <a:ext cx="3772656" cy="3202613"/>
            <a:chOff x="830488" y="2700810"/>
            <a:chExt cx="3772656" cy="3202613"/>
          </a:xfrm>
        </p:grpSpPr>
        <p:pic>
          <p:nvPicPr>
            <p:cNvPr id="12" name="Picture 2" descr="Cloud Vs On-Premise: IT Infrastructure Model of Your Choice?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49" r="50490"/>
            <a:stretch/>
          </p:blipFill>
          <p:spPr bwMode="auto">
            <a:xfrm>
              <a:off x="830488" y="2700810"/>
              <a:ext cx="3772656" cy="3202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Cloud Vs On-Premise: IT Infrastructure Model of Your Choice?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978" t="88920" b="1"/>
            <a:stretch/>
          </p:blipFill>
          <p:spPr bwMode="auto">
            <a:xfrm flipH="1">
              <a:off x="830488" y="5504567"/>
              <a:ext cx="992256" cy="398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Top 10 Cloud Provider Comparison 2023: VM Performance / Price - DEV  Communit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672" y="4909138"/>
            <a:ext cx="4039531" cy="169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me office - Free computer ic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271" y="4614318"/>
            <a:ext cx="2068240" cy="20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14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4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  </a:t>
            </a:r>
            <a:r>
              <a:rPr lang="en-US" altLang="ko-KR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vs  </a:t>
            </a:r>
            <a:r>
              <a:rPr lang="ko-KR" altLang="en-US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분석가  </a:t>
            </a:r>
            <a:r>
              <a:rPr lang="en-US" altLang="ko-KR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vs  </a:t>
            </a:r>
            <a:r>
              <a:rPr lang="ko-KR" altLang="en-US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1600" b="1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사이언티스트</a:t>
            </a:r>
            <a:endParaRPr lang="ko-KR" alt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5" name="이등변 삼각형 14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9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0368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155" y="1444413"/>
            <a:ext cx="4286510" cy="2527941"/>
          </a:xfrm>
          <a:prstGeom prst="rect">
            <a:avLst/>
          </a:prstGeom>
        </p:spPr>
      </p:pic>
      <p:pic>
        <p:nvPicPr>
          <p:cNvPr id="20" name="Picture 4" descr="Data Analyst vs Data Engineer vs Data Scientist | Edurek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08" y="1455616"/>
            <a:ext cx="4292803" cy="24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4554811" y="4905841"/>
            <a:ext cx="29979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파이프라인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설계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구축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유지 및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관리</a:t>
            </a:r>
            <a:endParaRPr lang="en-US" altLang="ko-KR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497495" y="4197779"/>
            <a:ext cx="42578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데이터를 분석하고 예측 모델을 개발하여 비즈니스 문제를 해결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4370858" y="5608293"/>
            <a:ext cx="45095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데이터를 쿼리하고 분석하여 보고서를 생성하거나 </a:t>
            </a:r>
            <a:r>
              <a:rPr lang="ko-KR" altLang="en-US" sz="12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인사이트를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도출</a:t>
            </a:r>
          </a:p>
        </p:txBody>
      </p:sp>
      <p:cxnSp>
        <p:nvCxnSpPr>
          <p:cNvPr id="6" name="꺾인 연결선 5"/>
          <p:cNvCxnSpPr/>
          <p:nvPr/>
        </p:nvCxnSpPr>
        <p:spPr>
          <a:xfrm>
            <a:off x="3783140" y="3698573"/>
            <a:ext cx="667355" cy="637706"/>
          </a:xfrm>
          <a:prstGeom prst="bentConnector3">
            <a:avLst>
              <a:gd name="adj1" fmla="val 1908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/>
          <p:nvPr/>
        </p:nvCxnSpPr>
        <p:spPr>
          <a:xfrm>
            <a:off x="2408409" y="3698573"/>
            <a:ext cx="2042086" cy="1345768"/>
          </a:xfrm>
          <a:prstGeom prst="bentConnector3">
            <a:avLst>
              <a:gd name="adj1" fmla="val 181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/>
          <p:nvPr/>
        </p:nvCxnSpPr>
        <p:spPr>
          <a:xfrm>
            <a:off x="962443" y="3698573"/>
            <a:ext cx="3330997" cy="2048220"/>
          </a:xfrm>
          <a:prstGeom prst="bentConnector3">
            <a:avLst>
              <a:gd name="adj1" fmla="val -539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  </a:t>
            </a:r>
            <a:r>
              <a:rPr lang="en-US" altLang="ko-KR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vs  </a:t>
            </a:r>
            <a:r>
              <a:rPr lang="ko-KR" altLang="en-US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분석가  </a:t>
            </a:r>
            <a:r>
              <a:rPr lang="en-US" altLang="ko-KR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vs  </a:t>
            </a:r>
            <a:r>
              <a:rPr lang="ko-KR" altLang="en-US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1600" b="1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사이언티스트</a:t>
            </a:r>
            <a:endParaRPr lang="ko-KR" alt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5" name="이등변 삼각형 14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6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7687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엔지니어가 하는 일은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?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600" b="1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Role &amp; Responsibility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72878" y="1141899"/>
            <a:ext cx="63917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데이터가 효율적으로 흘러갈 수 있도록 파이프라인 설계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구축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운영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유지보수</a:t>
            </a:r>
          </a:p>
        </p:txBody>
      </p:sp>
      <p:grpSp>
        <p:nvGrpSpPr>
          <p:cNvPr id="54" name="그룹 53"/>
          <p:cNvGrpSpPr/>
          <p:nvPr/>
        </p:nvGrpSpPr>
        <p:grpSpPr>
          <a:xfrm>
            <a:off x="528284" y="1531549"/>
            <a:ext cx="4088005" cy="5137967"/>
            <a:chOff x="2357084" y="1543660"/>
            <a:chExt cx="4088005" cy="5137967"/>
          </a:xfrm>
        </p:grpSpPr>
        <p:sp>
          <p:nvSpPr>
            <p:cNvPr id="59" name="직사각형 58"/>
            <p:cNvSpPr/>
            <p:nvPr/>
          </p:nvSpPr>
          <p:spPr>
            <a:xfrm>
              <a:off x="4930053" y="6481572"/>
              <a:ext cx="151503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출처 </a:t>
              </a:r>
              <a:r>
                <a:rPr lang="en-US" altLang="ko-KR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: </a:t>
              </a:r>
              <a:r>
                <a:rPr lang="en-US" altLang="ko-KR" sz="700" dirty="0" err="1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Socar</a:t>
              </a:r>
              <a:r>
                <a:rPr lang="ko-KR" altLang="en-US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 </a:t>
              </a:r>
              <a:r>
                <a:rPr lang="en-US" altLang="ko-KR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Tech </a:t>
              </a:r>
              <a:r>
                <a:rPr lang="ko-KR" altLang="en-US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블로그</a:t>
              </a:r>
              <a:endParaRPr lang="ko-KR" altLang="en-US" sz="7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2357084" y="1543660"/>
              <a:ext cx="4088005" cy="4937912"/>
              <a:chOff x="882276" y="1280769"/>
              <a:chExt cx="4088005" cy="4937912"/>
            </a:xfrm>
          </p:grpSpPr>
          <p:pic>
            <p:nvPicPr>
              <p:cNvPr id="1032" name="Picture 8" descr="https://tech.socarcorp.kr/img/what-socar-data-engineering-team-does/datalake-pipeline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2276" y="1280769"/>
                <a:ext cx="4088005" cy="28882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 descr="https://tech.socarcorp.kr/img/what-socar-data-engineering-team-does/data-report-pipeline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375"/>
              <a:stretch/>
            </p:blipFill>
            <p:spPr bwMode="auto">
              <a:xfrm>
                <a:off x="882276" y="4063327"/>
                <a:ext cx="4088005" cy="21553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038" name="Picture 14" descr="https://tech.socarcorp.kr/img/what-socar-data-engineering-team-does/backend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09" t="64778" r="20704"/>
          <a:stretch/>
        </p:blipFill>
        <p:spPr bwMode="auto">
          <a:xfrm>
            <a:off x="3553299" y="5246304"/>
            <a:ext cx="853844" cy="602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4" descr="https://tech.socarcorp.kr/img/what-socar-data-engineering-team-does/backend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80" t="43054" r="55096" b="40393"/>
          <a:stretch/>
        </p:blipFill>
        <p:spPr bwMode="auto">
          <a:xfrm rot="1431891">
            <a:off x="1766074" y="5102872"/>
            <a:ext cx="315760" cy="28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4" descr="https://tech.socarcorp.kr/img/what-socar-data-engineering-team-does/backend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1" t="58570" r="55096"/>
          <a:stretch/>
        </p:blipFill>
        <p:spPr bwMode="auto">
          <a:xfrm>
            <a:off x="927280" y="5140356"/>
            <a:ext cx="799343" cy="70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4" descr="https://tech.socarcorp.kr/img/what-socar-data-engineering-team-does/backend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80" t="43054" r="55096" b="40393"/>
          <a:stretch/>
        </p:blipFill>
        <p:spPr bwMode="auto">
          <a:xfrm rot="20168109" flipH="1">
            <a:off x="3255475" y="5067165"/>
            <a:ext cx="315760" cy="28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418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엔지니어가 하는 일은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?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600" b="1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Role &amp; Responsibility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72878" y="1141899"/>
            <a:ext cx="63917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데이터가 효율적으로 흘러갈 수 있도록 파이프라인 설계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구축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운영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유지보수</a:t>
            </a:r>
          </a:p>
        </p:txBody>
      </p:sp>
      <p:grpSp>
        <p:nvGrpSpPr>
          <p:cNvPr id="54" name="그룹 53"/>
          <p:cNvGrpSpPr/>
          <p:nvPr/>
        </p:nvGrpSpPr>
        <p:grpSpPr>
          <a:xfrm>
            <a:off x="528284" y="1531549"/>
            <a:ext cx="4088005" cy="5137967"/>
            <a:chOff x="2357084" y="1543660"/>
            <a:chExt cx="4088005" cy="5137967"/>
          </a:xfrm>
        </p:grpSpPr>
        <p:sp>
          <p:nvSpPr>
            <p:cNvPr id="59" name="직사각형 58"/>
            <p:cNvSpPr/>
            <p:nvPr/>
          </p:nvSpPr>
          <p:spPr>
            <a:xfrm>
              <a:off x="4930053" y="6481572"/>
              <a:ext cx="151503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출처 </a:t>
              </a:r>
              <a:r>
                <a:rPr lang="en-US" altLang="ko-KR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: </a:t>
              </a:r>
              <a:r>
                <a:rPr lang="en-US" altLang="ko-KR" sz="700" dirty="0" err="1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Socar</a:t>
              </a:r>
              <a:r>
                <a:rPr lang="ko-KR" altLang="en-US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 </a:t>
              </a:r>
              <a:r>
                <a:rPr lang="en-US" altLang="ko-KR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Tech </a:t>
              </a:r>
              <a:r>
                <a:rPr lang="ko-KR" altLang="en-US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블로그</a:t>
              </a:r>
              <a:endParaRPr lang="ko-KR" altLang="en-US" sz="7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2357084" y="1543660"/>
              <a:ext cx="4088005" cy="4937912"/>
              <a:chOff x="882276" y="1280769"/>
              <a:chExt cx="4088005" cy="4937912"/>
            </a:xfrm>
          </p:grpSpPr>
          <p:pic>
            <p:nvPicPr>
              <p:cNvPr id="1032" name="Picture 8" descr="https://tech.socarcorp.kr/img/what-socar-data-engineering-team-does/datalake-pipeline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2276" y="1280769"/>
                <a:ext cx="4088005" cy="28882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 descr="https://tech.socarcorp.kr/img/what-socar-data-engineering-team-does/data-report-pipeline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375"/>
              <a:stretch/>
            </p:blipFill>
            <p:spPr bwMode="auto">
              <a:xfrm>
                <a:off x="882276" y="4063327"/>
                <a:ext cx="4088005" cy="21553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53" name="그림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2662" y="2968240"/>
            <a:ext cx="4545863" cy="1682483"/>
          </a:xfrm>
          <a:prstGeom prst="rect">
            <a:avLst/>
          </a:prstGeom>
        </p:spPr>
      </p:pic>
      <p:pic>
        <p:nvPicPr>
          <p:cNvPr id="1038" name="Picture 14" descr="https://tech.socarcorp.kr/img/what-socar-data-engineering-team-does/backend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09" t="64778" r="20704"/>
          <a:stretch/>
        </p:blipFill>
        <p:spPr bwMode="auto">
          <a:xfrm>
            <a:off x="3553299" y="5246304"/>
            <a:ext cx="853844" cy="602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4" descr="https://tech.socarcorp.kr/img/what-socar-data-engineering-team-does/backend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80" t="43054" r="55096" b="40393"/>
          <a:stretch/>
        </p:blipFill>
        <p:spPr bwMode="auto">
          <a:xfrm rot="1431891">
            <a:off x="1766074" y="5102872"/>
            <a:ext cx="315760" cy="28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4" descr="https://tech.socarcorp.kr/img/what-socar-data-engineering-team-does/backend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1" t="58570" r="55096"/>
          <a:stretch/>
        </p:blipFill>
        <p:spPr bwMode="auto">
          <a:xfrm>
            <a:off x="927280" y="5140356"/>
            <a:ext cx="799343" cy="70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4" descr="https://tech.socarcorp.kr/img/what-socar-data-engineering-team-does/backend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80" t="43054" r="55096" b="40393"/>
          <a:stretch/>
        </p:blipFill>
        <p:spPr bwMode="auto">
          <a:xfrm rot="20168109" flipH="1">
            <a:off x="3255475" y="5067165"/>
            <a:ext cx="315760" cy="28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44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엔지니어가 하는 일은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?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600" b="1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Role &amp; Responsibility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72878" y="1482358"/>
            <a:ext cx="7970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Endpoint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유저가 원하는 데이터 제공을 위한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ETL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작업 개발</a:t>
            </a:r>
            <a:endParaRPr lang="en-US" altLang="ko-KR" sz="12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72878" y="1141899"/>
            <a:ext cx="63917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데이터가 효율적으로 흘러갈 수 있도록 파이프라인 설계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구축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운영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유지보수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684661" y="1991787"/>
            <a:ext cx="5085532" cy="3839784"/>
            <a:chOff x="1684661" y="1991787"/>
            <a:chExt cx="5085532" cy="3839784"/>
          </a:xfrm>
        </p:grpSpPr>
        <p:pic>
          <p:nvPicPr>
            <p:cNvPr id="1028" name="Picture 4" descr="https://tech.socarcorp.kr/img/what-socar-data-engineering-team-does/datamart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61" b="8248"/>
            <a:stretch/>
          </p:blipFill>
          <p:spPr bwMode="auto">
            <a:xfrm>
              <a:off x="1684661" y="1991787"/>
              <a:ext cx="5085532" cy="3839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5255157" y="5631516"/>
              <a:ext cx="151503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출처 </a:t>
              </a:r>
              <a:r>
                <a:rPr lang="en-US" altLang="ko-KR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: </a:t>
              </a:r>
              <a:r>
                <a:rPr lang="en-US" altLang="ko-KR" sz="700" dirty="0" err="1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Socar</a:t>
              </a:r>
              <a:r>
                <a:rPr lang="ko-KR" altLang="en-US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 </a:t>
              </a:r>
              <a:r>
                <a:rPr lang="en-US" altLang="ko-KR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Tech </a:t>
              </a:r>
              <a:r>
                <a:rPr lang="ko-KR" altLang="en-US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블로그</a:t>
              </a:r>
              <a:endParaRPr lang="ko-KR" altLang="en-US" sz="7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355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 교육과정 강의 일정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" name="이등변 삼각형 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0" name="Google Shape;28;p1"/>
          <p:cNvSpPr txBox="1"/>
          <p:nvPr/>
        </p:nvSpPr>
        <p:spPr>
          <a:xfrm>
            <a:off x="4605424" y="2245298"/>
            <a:ext cx="4393975" cy="2012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01	</a:t>
            </a:r>
            <a:r>
              <a:rPr lang="ko-KR" altLang="en-US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lang="en-US" altLang="ko-KR" i="0" u="none" strike="noStrike" cap="none" dirty="0" smtClean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02	</a:t>
            </a:r>
            <a:r>
              <a:rPr lang="ko-KR" altLang="en-US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 왜 필요할까</a:t>
            </a:r>
            <a:r>
              <a:rPr lang="en-US" altLang="ko-KR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03	</a:t>
            </a:r>
            <a:r>
              <a:rPr lang="ko-KR" altLang="en-US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엔지니어가 하는 일은</a:t>
            </a:r>
            <a:r>
              <a:rPr lang="en-US" altLang="ko-KR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04	</a:t>
            </a:r>
            <a:r>
              <a:rPr lang="ko-KR" altLang="en-US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엔지니어의 </a:t>
            </a:r>
            <a:r>
              <a:rPr lang="en-US" altLang="ko-KR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Skill Set</a:t>
            </a:r>
            <a:endParaRPr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1" name="Google Shape;28;p1"/>
          <p:cNvSpPr txBox="1"/>
          <p:nvPr/>
        </p:nvSpPr>
        <p:spPr>
          <a:xfrm>
            <a:off x="4605424" y="975455"/>
            <a:ext cx="3396867" cy="443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소개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184276" y="1077905"/>
            <a:ext cx="40486" cy="537106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25947" y="786920"/>
            <a:ext cx="3703655" cy="12234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1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엔지니어링의 개요 및 실습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엔지니어링 소개</a:t>
            </a:r>
            <a:endParaRPr lang="en-US" altLang="ko-KR" sz="1100" b="1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천재교육 실무에서의 데이터 엔지니어링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실습 범위 안내 및 기초 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5946" y="2010332"/>
            <a:ext cx="3703655" cy="9694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2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파이프라인 구성 실습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Sub Module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구성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&gt;  Main Module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구성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5946" y="2979828"/>
            <a:ext cx="3703655" cy="9694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파이프라인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End-to-End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프로젝트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프로젝트 아키텍처 소개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프로젝트 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5945" y="3949324"/>
            <a:ext cx="3703655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4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Apache Spark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의 개요 및 실습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파이프라인 프로젝트 리뷰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Apache Spark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소개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en-US" altLang="ko-KR" sz="1100" dirty="0" err="1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Pyspark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100" dirty="0" err="1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환경구성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&amp;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코드 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과제 안내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5945" y="5426652"/>
            <a:ext cx="3703655" cy="12234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5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Cloud 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에서의 데이터 엔지니어링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Spark ML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AWS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서비스를 이용한 데이터 처리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서비스 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&amp;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관련 자격증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소개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220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엔지니어가 하는 일은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?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600" b="1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Role &amp; Responsibility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72878" y="1482358"/>
            <a:ext cx="7970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Endpoint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유저가 원하는 데이터 제공을 위한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ETL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작업 개발</a:t>
            </a:r>
            <a:endParaRPr lang="en-US" altLang="ko-KR" sz="12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72878" y="1141899"/>
            <a:ext cx="63917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데이터가 효율적으로 흘러갈 수 있도록 파이프라인 설계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구축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운영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유지보수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72878" y="1824301"/>
            <a:ext cx="7970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유입 </a:t>
            </a:r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or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유입된 데이터들에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대한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관리 및 모니터링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060145" y="2394468"/>
            <a:ext cx="6844804" cy="3273604"/>
            <a:chOff x="1066201" y="2339964"/>
            <a:chExt cx="6844804" cy="3273604"/>
          </a:xfrm>
        </p:grpSpPr>
        <p:pic>
          <p:nvPicPr>
            <p:cNvPr id="26626" name="Picture 2" descr="https://tech.socarcorp.kr/img/what-socar-data-engineering-team-does/infra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201" y="2339964"/>
              <a:ext cx="6844804" cy="3273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직사각형 27"/>
            <p:cNvSpPr/>
            <p:nvPr/>
          </p:nvSpPr>
          <p:spPr>
            <a:xfrm>
              <a:off x="6395969" y="5413513"/>
              <a:ext cx="151503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출처 </a:t>
              </a:r>
              <a:r>
                <a:rPr lang="en-US" altLang="ko-KR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: </a:t>
              </a:r>
              <a:r>
                <a:rPr lang="en-US" altLang="ko-KR" sz="700" dirty="0" err="1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Socar</a:t>
              </a:r>
              <a:r>
                <a:rPr lang="ko-KR" altLang="en-US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 </a:t>
              </a:r>
              <a:r>
                <a:rPr lang="en-US" altLang="ko-KR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Tech </a:t>
              </a:r>
              <a:r>
                <a:rPr lang="ko-KR" altLang="en-US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블로그</a:t>
              </a:r>
              <a:endParaRPr lang="ko-KR" altLang="en-US" sz="7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404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엔지니어가 하는 일은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?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600" b="1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Role &amp; Responsibility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72878" y="1482358"/>
            <a:ext cx="7970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Endpoint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유저가 원하는 데이터 제공을 위한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ETL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작업 개발</a:t>
            </a:r>
            <a:endParaRPr lang="en-US" altLang="ko-KR" sz="12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72878" y="1141899"/>
            <a:ext cx="63917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데이터가 효율적으로 흘러갈 수 있도록 파이프라인 설계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구축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운영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유지보수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72878" y="1824301"/>
            <a:ext cx="7970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유입 </a:t>
            </a:r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or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유입된 데이터들에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대한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관리 및 모니터링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2878" y="2166244"/>
            <a:ext cx="7970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여러가지 기술들 중 가장 적합한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Tool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을 선택하여  파이프라인 아키텍처 구성</a:t>
            </a:r>
          </a:p>
        </p:txBody>
      </p:sp>
      <p:pic>
        <p:nvPicPr>
          <p:cNvPr id="12" name="Picture 2" descr="A lumascape of the data engineering ecosystem with categories including Ingest, Data Lake, Data Version Control, and mo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574" y="2600737"/>
            <a:ext cx="7047970" cy="396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57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엔지니어가 하는 일은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?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600" b="1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Role &amp; Responsibility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72878" y="1482358"/>
            <a:ext cx="7970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Endpoint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유저가 원하는 데이터 제공을 위한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ETL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작업 개발</a:t>
            </a:r>
            <a:endParaRPr lang="en-US" altLang="ko-KR" sz="12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72878" y="1141899"/>
            <a:ext cx="63917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데이터가 효율적으로 흘러갈 수 있도록 파이프라인 설계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구축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운영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유지보수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72878" y="1824301"/>
            <a:ext cx="7970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유입 </a:t>
            </a:r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or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유입된 데이터들에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대한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관리 및 모니터링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2878" y="2166244"/>
            <a:ext cx="7970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여러가지 기술들 중 가장 적합한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Tool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을 선택하여  파이프라인 아키텍처 구성</a:t>
            </a:r>
          </a:p>
        </p:txBody>
      </p:sp>
      <p:pic>
        <p:nvPicPr>
          <p:cNvPr id="14" name="Picture 2" descr="&#10;          Analytics Pipeline with AWS services &#10;       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022" y="2631016"/>
            <a:ext cx="6532848" cy="389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14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엔지니어가 하는 일은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?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600" b="1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Role &amp; Responsibility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72878" y="1482358"/>
            <a:ext cx="7970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Endpoint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유저가 원하는 데이터 제공을 위한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ETL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작업 개발</a:t>
            </a:r>
            <a:endParaRPr lang="en-US" altLang="ko-KR" sz="12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72878" y="1141899"/>
            <a:ext cx="63917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데이터가 효율적으로 흘러갈 수 있도록 파이프라인 설계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구축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운영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유지보수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72878" y="1824301"/>
            <a:ext cx="7970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유입 </a:t>
            </a:r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or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유입된 데이터들에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대한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관리 및 모니터링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2878" y="2166244"/>
            <a:ext cx="7970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여러가지 기술들 중 가장 적합한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Tool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을 선택하여  파이프라인 아키텍처 구성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1073022" y="2631016"/>
            <a:ext cx="6532848" cy="3897243"/>
            <a:chOff x="1073022" y="2600736"/>
            <a:chExt cx="6532848" cy="3897243"/>
          </a:xfrm>
        </p:grpSpPr>
        <p:pic>
          <p:nvPicPr>
            <p:cNvPr id="14" name="Picture 2" descr="&#10;          Analytics Pipeline with AWS services &#10;        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3022" y="2600736"/>
              <a:ext cx="6532848" cy="3897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1710478" y="3776769"/>
              <a:ext cx="981712" cy="540503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3249081" y="5442081"/>
              <a:ext cx="906759" cy="494959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4655855" y="3730758"/>
              <a:ext cx="1074002" cy="580458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6164630" y="4348743"/>
              <a:ext cx="1144650" cy="539503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화살표 연결선 17"/>
            <p:cNvCxnSpPr/>
            <p:nvPr/>
          </p:nvCxnSpPr>
          <p:spPr>
            <a:xfrm>
              <a:off x="2688127" y="4260243"/>
              <a:ext cx="583658" cy="1180717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 flipV="1">
              <a:off x="4113542" y="4260243"/>
              <a:ext cx="599189" cy="1180717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>
              <a:stCxn id="15" idx="3"/>
            </p:cNvCxnSpPr>
            <p:nvPr/>
          </p:nvCxnSpPr>
          <p:spPr>
            <a:xfrm>
              <a:off x="5729857" y="4020987"/>
              <a:ext cx="434773" cy="364299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/>
            <p:nvPr/>
          </p:nvCxnSpPr>
          <p:spPr>
            <a:xfrm>
              <a:off x="5729857" y="4047020"/>
              <a:ext cx="434773" cy="100943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모서리가 둥근 직사각형 25"/>
            <p:cNvSpPr/>
            <p:nvPr/>
          </p:nvSpPr>
          <p:spPr>
            <a:xfrm>
              <a:off x="6164630" y="4962316"/>
              <a:ext cx="1144650" cy="539503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327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엔지니어링이 왜 필요할까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?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616" y="1320636"/>
            <a:ext cx="6505054" cy="3792825"/>
          </a:xfrm>
          <a:prstGeom prst="rect">
            <a:avLst/>
          </a:prstGeom>
        </p:spPr>
      </p:pic>
      <p:sp>
        <p:nvSpPr>
          <p:cNvPr id="16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Garbage In Garbage Out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8" name="이등변 삼각형 17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555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엔지니어링이 왜 필요할까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?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616" y="1320636"/>
            <a:ext cx="6505054" cy="3792825"/>
          </a:xfrm>
          <a:prstGeom prst="rect">
            <a:avLst/>
          </a:prstGeom>
        </p:spPr>
      </p:pic>
      <p:sp>
        <p:nvSpPr>
          <p:cNvPr id="16" name="Google Shape;28;p1"/>
          <p:cNvSpPr txBox="1"/>
          <p:nvPr/>
        </p:nvSpPr>
        <p:spPr>
          <a:xfrm>
            <a:off x="872878" y="786911"/>
            <a:ext cx="41775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Garbage In </a:t>
            </a:r>
            <a:r>
              <a:rPr lang="en-US" sz="1600" b="1" strike="sngStrike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Garbage Out </a:t>
            </a:r>
            <a:r>
              <a:rPr 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Out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8" name="이등변 삼각형 17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0" name="곱셈 기호 9"/>
          <p:cNvSpPr/>
          <p:nvPr/>
        </p:nvSpPr>
        <p:spPr>
          <a:xfrm>
            <a:off x="4030546" y="351553"/>
            <a:ext cx="2376100" cy="5927794"/>
          </a:xfrm>
          <a:prstGeom prst="mathMultiply">
            <a:avLst>
              <a:gd name="adj1" fmla="val 784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4611031" y="4927827"/>
            <a:ext cx="1574380" cy="1868308"/>
            <a:chOff x="4671588" y="4770385"/>
            <a:chExt cx="1574380" cy="1868308"/>
          </a:xfrm>
        </p:grpSpPr>
        <p:pic>
          <p:nvPicPr>
            <p:cNvPr id="12" name="Picture 2" descr="Valuable Data Icon - Free PNG &amp; SVG 1334869 - Noun Project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1588" y="5064313"/>
              <a:ext cx="1574380" cy="1574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4938224" y="4770385"/>
              <a:ext cx="73129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latin typeface="티머니 둥근바람 ExtraBold" panose="02050903000000000000" pitchFamily="18" charset="-127"/>
                  <a:ea typeface="티머니 둥근바람 ExtraBold" panose="02050903000000000000" pitchFamily="18" charset="-127"/>
                </a:rPr>
                <a:t>DATA</a:t>
              </a:r>
              <a:endParaRPr lang="ko-KR" altLang="en-US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872878" y="1141899"/>
            <a:ext cx="63917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넘쳐나는 데이터들 사이에서 유용한 자료들을 선별하고 가공하여 유의미한 정보로 만드는 것</a:t>
            </a:r>
            <a:r>
              <a:rPr lang="en-US" altLang="ko-KR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!</a:t>
            </a:r>
            <a:endParaRPr lang="ko-KR" altLang="en-US" sz="12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397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엔지니어의 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SKILL SET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501123" y="1209322"/>
            <a:ext cx="2422252" cy="5272499"/>
            <a:chOff x="630744" y="1133122"/>
            <a:chExt cx="2422252" cy="5272499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630744" y="1313672"/>
              <a:ext cx="2422252" cy="5091949"/>
            </a:xfrm>
            <a:prstGeom prst="round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420355" y="1133122"/>
              <a:ext cx="8430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초급</a:t>
              </a:r>
              <a:endParaRPr lang="ko-KR" altLang="en-US" sz="16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980540" y="1804214"/>
              <a:ext cx="630301" cy="828617"/>
              <a:chOff x="1103855" y="1742920"/>
              <a:chExt cx="630301" cy="828617"/>
            </a:xfrm>
          </p:grpSpPr>
          <p:pic>
            <p:nvPicPr>
              <p:cNvPr id="1026" name="Picture 2" descr="Python icon - Free download on Iconfinder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9114" y="1742920"/>
                <a:ext cx="579784" cy="5797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직사각형 5"/>
              <p:cNvSpPr/>
              <p:nvPr/>
            </p:nvSpPr>
            <p:spPr>
              <a:xfrm>
                <a:off x="1103855" y="2325316"/>
                <a:ext cx="630301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Python</a:t>
                </a:r>
                <a:endParaRPr lang="ko-KR" altLang="en-US" sz="1000" dirty="0"/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2101430" y="1782028"/>
              <a:ext cx="642797" cy="865041"/>
              <a:chOff x="1854105" y="1706496"/>
              <a:chExt cx="642797" cy="865041"/>
            </a:xfrm>
          </p:grpSpPr>
          <p:pic>
            <p:nvPicPr>
              <p:cNvPr id="1028" name="Picture 4" descr="Sql 서버 - 무료 현서와 웹개 아이콘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4105" y="1706496"/>
                <a:ext cx="642797" cy="6427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직사각형 26"/>
              <p:cNvSpPr/>
              <p:nvPr/>
            </p:nvSpPr>
            <p:spPr>
              <a:xfrm>
                <a:off x="1907445" y="2325316"/>
                <a:ext cx="457177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SQL</a:t>
                </a:r>
                <a:endParaRPr lang="ko-KR" altLang="en-US" sz="1000" dirty="0"/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2101430" y="5247267"/>
              <a:ext cx="579784" cy="826005"/>
              <a:chOff x="2537272" y="1813466"/>
              <a:chExt cx="579784" cy="826005"/>
            </a:xfrm>
          </p:grpSpPr>
          <p:pic>
            <p:nvPicPr>
              <p:cNvPr id="1030" name="Picture 6" descr="Git - Logo Downloads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7272" y="1813466"/>
                <a:ext cx="579784" cy="5797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직사각형 27"/>
              <p:cNvSpPr/>
              <p:nvPr/>
            </p:nvSpPr>
            <p:spPr>
              <a:xfrm>
                <a:off x="2614083" y="2393250"/>
                <a:ext cx="38343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err="1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Git</a:t>
                </a:r>
                <a:endParaRPr lang="ko-KR" altLang="en-US" sz="1000" dirty="0"/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993445" y="2935289"/>
              <a:ext cx="585181" cy="831402"/>
              <a:chOff x="1967430" y="4044521"/>
              <a:chExt cx="585181" cy="831402"/>
            </a:xfrm>
          </p:grpSpPr>
          <p:pic>
            <p:nvPicPr>
              <p:cNvPr id="25" name="Google Shape;91;p62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1967430" y="4044521"/>
                <a:ext cx="585181" cy="58518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" name="직사각형 29"/>
              <p:cNvSpPr/>
              <p:nvPr/>
            </p:nvSpPr>
            <p:spPr>
              <a:xfrm>
                <a:off x="2032741" y="4629702"/>
                <a:ext cx="449162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EC2</a:t>
                </a:r>
                <a:endParaRPr lang="ko-KR" altLang="en-US" sz="1000" dirty="0"/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2066604" y="4093018"/>
              <a:ext cx="633508" cy="831402"/>
              <a:chOff x="1163392" y="4510159"/>
              <a:chExt cx="633508" cy="831402"/>
            </a:xfrm>
          </p:grpSpPr>
          <p:pic>
            <p:nvPicPr>
              <p:cNvPr id="24" name="Picture 2" descr="AWS Athena Logo Vector (.SVG) Free Download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7556" y="4510159"/>
                <a:ext cx="585181" cy="5851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" name="직사각형 30"/>
              <p:cNvSpPr/>
              <p:nvPr/>
            </p:nvSpPr>
            <p:spPr>
              <a:xfrm>
                <a:off x="1163392" y="5095340"/>
                <a:ext cx="63350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Athena</a:t>
                </a:r>
                <a:endParaRPr lang="ko-KR" altLang="en-US" sz="1000" dirty="0"/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>
              <a:off x="980307" y="4093018"/>
              <a:ext cx="579784" cy="823290"/>
              <a:chOff x="25717" y="3882742"/>
              <a:chExt cx="579784" cy="823290"/>
            </a:xfrm>
          </p:grpSpPr>
          <p:pic>
            <p:nvPicPr>
              <p:cNvPr id="1032" name="Picture 8" descr="Database Table Icons - Free SVG &amp; PNG Database Table Images - Noun Project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17" y="3882742"/>
                <a:ext cx="579784" cy="5797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직사각형 31"/>
              <p:cNvSpPr/>
              <p:nvPr/>
            </p:nvSpPr>
            <p:spPr>
              <a:xfrm>
                <a:off x="80609" y="4459811"/>
                <a:ext cx="470000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RDB</a:t>
                </a:r>
                <a:endParaRPr lang="ko-KR" altLang="en-US" sz="1000" dirty="0"/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2131665" y="2933594"/>
              <a:ext cx="586098" cy="850880"/>
              <a:chOff x="67223" y="2028108"/>
              <a:chExt cx="586098" cy="850880"/>
            </a:xfrm>
          </p:grpSpPr>
          <p:pic>
            <p:nvPicPr>
              <p:cNvPr id="1034" name="Picture 10" descr="리눅스 - 무료 심벌 마크개 아이콘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223" y="2028108"/>
                <a:ext cx="586098" cy="5860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직사각형 32"/>
              <p:cNvSpPr/>
              <p:nvPr/>
            </p:nvSpPr>
            <p:spPr>
              <a:xfrm>
                <a:off x="110628" y="2632767"/>
                <a:ext cx="506870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Linux</a:t>
                </a:r>
                <a:endParaRPr lang="ko-KR" altLang="en-US" sz="1000" dirty="0"/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845242" y="5249277"/>
              <a:ext cx="849913" cy="823995"/>
              <a:chOff x="1500734" y="5419345"/>
              <a:chExt cx="849913" cy="823995"/>
            </a:xfrm>
          </p:grpSpPr>
          <p:pic>
            <p:nvPicPr>
              <p:cNvPr id="43" name="Picture 8" descr="Quicksight Icon - Download in Flat Style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5701" y="5419345"/>
                <a:ext cx="579784" cy="5797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5" name="직사각형 44"/>
              <p:cNvSpPr/>
              <p:nvPr/>
            </p:nvSpPr>
            <p:spPr>
              <a:xfrm>
                <a:off x="1500734" y="5997119"/>
                <a:ext cx="849913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err="1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Quicksight</a:t>
                </a:r>
                <a:endParaRPr lang="ko-KR" altLang="en-US" sz="1000" dirty="0"/>
              </a:p>
            </p:txBody>
          </p:sp>
        </p:grpSp>
      </p:grpSp>
      <p:grpSp>
        <p:nvGrpSpPr>
          <p:cNvPr id="71" name="그룹 70"/>
          <p:cNvGrpSpPr/>
          <p:nvPr/>
        </p:nvGrpSpPr>
        <p:grpSpPr>
          <a:xfrm>
            <a:off x="3343548" y="1209322"/>
            <a:ext cx="2422252" cy="5272499"/>
            <a:chOff x="3450303" y="1133122"/>
            <a:chExt cx="2422252" cy="5272499"/>
          </a:xfrm>
        </p:grpSpPr>
        <p:grpSp>
          <p:nvGrpSpPr>
            <p:cNvPr id="38" name="그룹 37"/>
            <p:cNvGrpSpPr/>
            <p:nvPr/>
          </p:nvGrpSpPr>
          <p:grpSpPr>
            <a:xfrm>
              <a:off x="4909655" y="2933594"/>
              <a:ext cx="663964" cy="830525"/>
              <a:chOff x="4587382" y="5660754"/>
              <a:chExt cx="663964" cy="830525"/>
            </a:xfrm>
          </p:grpSpPr>
          <p:pic>
            <p:nvPicPr>
              <p:cNvPr id="19" name="Graphic 10">
                <a:extLst>
                  <a:ext uri="{FF2B5EF4-FFF2-40B4-BE49-F238E27FC236}">
                    <a16:creationId xmlns:a16="http://schemas.microsoft.com/office/drawing/2014/main" id="{7249C1EC-5A69-3C4D-9DDF-0DB93BB70B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29472" y="5660754"/>
                <a:ext cx="579784" cy="579784"/>
              </a:xfrm>
              <a:prstGeom prst="rect">
                <a:avLst/>
              </a:prstGeom>
              <a:noFill/>
              <a:ln w="6350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직사각형 28"/>
              <p:cNvSpPr/>
              <p:nvPr/>
            </p:nvSpPr>
            <p:spPr>
              <a:xfrm>
                <a:off x="4587382" y="6245058"/>
                <a:ext cx="663964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Lambda</a:t>
                </a:r>
                <a:endParaRPr lang="ko-KR" altLang="en-US" sz="1000" dirty="0"/>
              </a:p>
            </p:txBody>
          </p:sp>
        </p:grpSp>
        <p:sp>
          <p:nvSpPr>
            <p:cNvPr id="47" name="모서리가 둥근 직사각형 46"/>
            <p:cNvSpPr/>
            <p:nvPr/>
          </p:nvSpPr>
          <p:spPr>
            <a:xfrm>
              <a:off x="3450303" y="1313672"/>
              <a:ext cx="2422252" cy="5091949"/>
            </a:xfrm>
            <a:prstGeom prst="roundRect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373529" y="1133122"/>
              <a:ext cx="57579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중</a:t>
              </a:r>
              <a:r>
                <a:rPr lang="ko-KR" altLang="en-US" sz="16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급</a:t>
              </a:r>
              <a:endParaRPr lang="ko-KR" altLang="en-US" sz="16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grpSp>
          <p:nvGrpSpPr>
            <p:cNvPr id="40" name="그룹 39"/>
            <p:cNvGrpSpPr/>
            <p:nvPr/>
          </p:nvGrpSpPr>
          <p:grpSpPr>
            <a:xfrm>
              <a:off x="4949328" y="1806580"/>
              <a:ext cx="584618" cy="837441"/>
              <a:chOff x="3702061" y="3531711"/>
              <a:chExt cx="584618" cy="837441"/>
            </a:xfrm>
          </p:grpSpPr>
          <p:pic>
            <p:nvPicPr>
              <p:cNvPr id="1040" name="Picture 16" descr="Draw AWS Architecture Diagrams Online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02061" y="3531711"/>
                <a:ext cx="584618" cy="5846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9" name="직사각형 58"/>
              <p:cNvSpPr/>
              <p:nvPr/>
            </p:nvSpPr>
            <p:spPr>
              <a:xfrm>
                <a:off x="3754561" y="4122931"/>
                <a:ext cx="47961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EMR</a:t>
                </a:r>
                <a:endParaRPr lang="ko-KR" altLang="en-US" sz="1000" dirty="0"/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3774957" y="1807957"/>
              <a:ext cx="578653" cy="824874"/>
              <a:chOff x="5139055" y="2135498"/>
              <a:chExt cx="578653" cy="824874"/>
            </a:xfrm>
          </p:grpSpPr>
          <p:pic>
            <p:nvPicPr>
              <p:cNvPr id="1038" name="Picture 14" descr="소개] AWS Glue Studio란? | NDS Cloud Tech Blog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39055" y="2135498"/>
                <a:ext cx="578653" cy="578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0" name="직사각형 59"/>
              <p:cNvSpPr/>
              <p:nvPr/>
            </p:nvSpPr>
            <p:spPr>
              <a:xfrm>
                <a:off x="5194263" y="2714151"/>
                <a:ext cx="471604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Glue</a:t>
                </a:r>
                <a:endParaRPr lang="ko-KR" altLang="en-US" sz="1000" dirty="0"/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4913460" y="5257272"/>
              <a:ext cx="635170" cy="838689"/>
              <a:chOff x="4793211" y="3250528"/>
              <a:chExt cx="635170" cy="838689"/>
            </a:xfrm>
          </p:grpSpPr>
          <p:pic>
            <p:nvPicPr>
              <p:cNvPr id="1042" name="Picture 18" descr="Gitlab&quot; Icon - Download for free – Iconduck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93211" y="3250528"/>
                <a:ext cx="635170" cy="5846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1" name="직사각형 60"/>
              <p:cNvSpPr/>
              <p:nvPr/>
            </p:nvSpPr>
            <p:spPr>
              <a:xfrm>
                <a:off x="4830138" y="3842996"/>
                <a:ext cx="570990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err="1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Gitlab</a:t>
                </a:r>
                <a:endParaRPr lang="ko-KR" altLang="en-US" sz="1000" dirty="0"/>
              </a:p>
            </p:txBody>
          </p:sp>
        </p:grpSp>
        <p:grpSp>
          <p:nvGrpSpPr>
            <p:cNvPr id="54" name="그룹 53"/>
            <p:cNvGrpSpPr/>
            <p:nvPr/>
          </p:nvGrpSpPr>
          <p:grpSpPr>
            <a:xfrm>
              <a:off x="3771066" y="2933594"/>
              <a:ext cx="582311" cy="826005"/>
              <a:chOff x="3543091" y="5028182"/>
              <a:chExt cx="582311" cy="826005"/>
            </a:xfrm>
          </p:grpSpPr>
          <p:pic>
            <p:nvPicPr>
              <p:cNvPr id="42" name="Picture 3" descr="C:\Users\DB400TDA\Desktop\spark.png"/>
              <p:cNvPicPr>
                <a:picLocks noChangeAspect="1" noChangeArrowheads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467" t="-24714" r="19062" b="-17943"/>
              <a:stretch/>
            </p:blipFill>
            <p:spPr bwMode="auto">
              <a:xfrm>
                <a:off x="3543091" y="5028182"/>
                <a:ext cx="582311" cy="579784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6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2" name="직사각형 61"/>
              <p:cNvSpPr/>
              <p:nvPr/>
            </p:nvSpPr>
            <p:spPr>
              <a:xfrm>
                <a:off x="3559972" y="5607966"/>
                <a:ext cx="54854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Spark</a:t>
                </a:r>
                <a:endParaRPr lang="ko-KR" altLang="en-US" sz="1000" dirty="0"/>
              </a:p>
            </p:txBody>
          </p:sp>
        </p:grpSp>
        <p:grpSp>
          <p:nvGrpSpPr>
            <p:cNvPr id="52" name="그룹 51"/>
            <p:cNvGrpSpPr/>
            <p:nvPr/>
          </p:nvGrpSpPr>
          <p:grpSpPr>
            <a:xfrm>
              <a:off x="3701436" y="4098415"/>
              <a:ext cx="646332" cy="826005"/>
              <a:chOff x="4714328" y="5409870"/>
              <a:chExt cx="646332" cy="826005"/>
            </a:xfrm>
          </p:grpSpPr>
          <p:pic>
            <p:nvPicPr>
              <p:cNvPr id="1036" name="Picture 12" descr="Airflow – Marketplace – Google Cloud Console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47601" y="5409870"/>
                <a:ext cx="579784" cy="5797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3" name="직사각형 62"/>
              <p:cNvSpPr/>
              <p:nvPr/>
            </p:nvSpPr>
            <p:spPr>
              <a:xfrm>
                <a:off x="4714328" y="5989654"/>
                <a:ext cx="646332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Airflow</a:t>
                </a:r>
                <a:endParaRPr lang="ko-KR" altLang="en-US" sz="1000" dirty="0"/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4949328" y="4093018"/>
              <a:ext cx="623890" cy="836287"/>
              <a:chOff x="5581335" y="3998304"/>
              <a:chExt cx="623890" cy="836287"/>
            </a:xfrm>
          </p:grpSpPr>
          <p:pic>
            <p:nvPicPr>
              <p:cNvPr id="1044" name="Picture 20" descr="Docker - 무료 브랜드 및 로고개 아이콘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93474" y="3998304"/>
                <a:ext cx="587163" cy="5871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4" name="직사각형 63"/>
              <p:cNvSpPr/>
              <p:nvPr/>
            </p:nvSpPr>
            <p:spPr>
              <a:xfrm>
                <a:off x="5581335" y="4588370"/>
                <a:ext cx="623890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Docker</a:t>
                </a:r>
                <a:endParaRPr lang="ko-KR" altLang="en-US" sz="1000" dirty="0"/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3565981" y="5243091"/>
              <a:ext cx="917239" cy="798648"/>
              <a:chOff x="2826245" y="4989868"/>
              <a:chExt cx="917239" cy="798648"/>
            </a:xfrm>
          </p:grpSpPr>
          <p:pic>
            <p:nvPicPr>
              <p:cNvPr id="1046" name="Picture 22" descr="SH File Icon - Free PNG &amp; SVG 272740 - Noun Project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3423" y="4989868"/>
                <a:ext cx="587032" cy="5870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5" name="직사각형 64"/>
              <p:cNvSpPr/>
              <p:nvPr/>
            </p:nvSpPr>
            <p:spPr>
              <a:xfrm>
                <a:off x="2826245" y="5542295"/>
                <a:ext cx="917239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Shell Script</a:t>
                </a:r>
                <a:endParaRPr lang="ko-KR" altLang="en-US" sz="1000" dirty="0"/>
              </a:p>
            </p:txBody>
          </p:sp>
        </p:grpSp>
      </p:grpSp>
      <p:grpSp>
        <p:nvGrpSpPr>
          <p:cNvPr id="12" name="그룹 11"/>
          <p:cNvGrpSpPr/>
          <p:nvPr/>
        </p:nvGrpSpPr>
        <p:grpSpPr>
          <a:xfrm>
            <a:off x="6191437" y="1209322"/>
            <a:ext cx="2452847" cy="5272499"/>
            <a:chOff x="6191437" y="1209322"/>
            <a:chExt cx="2452847" cy="5272499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6191437" y="1389872"/>
              <a:ext cx="2422252" cy="5091949"/>
            </a:xfrm>
            <a:prstGeom prst="round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7114663" y="1209322"/>
              <a:ext cx="57579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고</a:t>
              </a:r>
              <a:r>
                <a:rPr lang="ko-KR" altLang="en-US" sz="160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급</a:t>
              </a:r>
              <a:endParaRPr lang="ko-KR" altLang="en-US" sz="16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grpSp>
          <p:nvGrpSpPr>
            <p:cNvPr id="56" name="그룹 55"/>
            <p:cNvGrpSpPr/>
            <p:nvPr/>
          </p:nvGrpSpPr>
          <p:grpSpPr>
            <a:xfrm>
              <a:off x="6437631" y="1863348"/>
              <a:ext cx="896399" cy="834576"/>
              <a:chOff x="7292704" y="2059403"/>
              <a:chExt cx="896399" cy="834576"/>
            </a:xfrm>
          </p:grpSpPr>
          <p:pic>
            <p:nvPicPr>
              <p:cNvPr id="1048" name="Picture 24" descr="File:Kubernetes-icon-color.svg - Wikitech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3942" y="2059403"/>
                <a:ext cx="602905" cy="5846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2" name="직사각형 81"/>
              <p:cNvSpPr/>
              <p:nvPr/>
            </p:nvSpPr>
            <p:spPr>
              <a:xfrm>
                <a:off x="7292704" y="2647758"/>
                <a:ext cx="896399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Kubernetes</a:t>
                </a:r>
                <a:endParaRPr lang="ko-KR" altLang="en-US" sz="1000" dirty="0"/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7696412" y="1885229"/>
              <a:ext cx="586740" cy="834992"/>
              <a:chOff x="6595034" y="3598418"/>
              <a:chExt cx="586740" cy="834992"/>
            </a:xfrm>
          </p:grpSpPr>
          <p:pic>
            <p:nvPicPr>
              <p:cNvPr id="1050" name="Picture 26" descr="File:Apache kafka-icon.svg - Wikimedia Commons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95034" y="3598418"/>
                <a:ext cx="586740" cy="5867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3" name="직사각형 82"/>
              <p:cNvSpPr/>
              <p:nvPr/>
            </p:nvSpPr>
            <p:spPr>
              <a:xfrm>
                <a:off x="6606432" y="4187189"/>
                <a:ext cx="561372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Kafka</a:t>
                </a:r>
                <a:endParaRPr lang="ko-KR" altLang="en-US" sz="1000" dirty="0"/>
              </a:p>
            </p:txBody>
          </p:sp>
        </p:grpSp>
        <p:grpSp>
          <p:nvGrpSpPr>
            <p:cNvPr id="68" name="그룹 67"/>
            <p:cNvGrpSpPr/>
            <p:nvPr/>
          </p:nvGrpSpPr>
          <p:grpSpPr>
            <a:xfrm>
              <a:off x="7611127" y="3139062"/>
              <a:ext cx="754737" cy="725242"/>
              <a:chOff x="7679136" y="5432824"/>
              <a:chExt cx="754737" cy="725242"/>
            </a:xfrm>
          </p:grpSpPr>
          <p:pic>
            <p:nvPicPr>
              <p:cNvPr id="1056" name="Picture 32" descr="What is MLOps?. Unlocking the Power of MLOps: A Guide… | by Nishad Ahamed |  Dev Genius"/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9136" y="5432824"/>
                <a:ext cx="754737" cy="3305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4" name="직사각형 83"/>
              <p:cNvSpPr/>
              <p:nvPr/>
            </p:nvSpPr>
            <p:spPr>
              <a:xfrm>
                <a:off x="7722919" y="5911845"/>
                <a:ext cx="667170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MLOPS</a:t>
                </a:r>
                <a:endParaRPr lang="ko-KR" altLang="en-US" sz="1000" dirty="0"/>
              </a:p>
            </p:txBody>
          </p:sp>
        </p:grpSp>
        <p:grpSp>
          <p:nvGrpSpPr>
            <p:cNvPr id="2" name="그룹 1"/>
            <p:cNvGrpSpPr/>
            <p:nvPr/>
          </p:nvGrpSpPr>
          <p:grpSpPr>
            <a:xfrm>
              <a:off x="7332706" y="4169693"/>
              <a:ext cx="1311578" cy="837603"/>
              <a:chOff x="7332706" y="4169693"/>
              <a:chExt cx="1311578" cy="837603"/>
            </a:xfrm>
          </p:grpSpPr>
          <p:pic>
            <p:nvPicPr>
              <p:cNvPr id="1062" name="Picture 38" descr="Infrastructure - Free business icons"/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96548" y="4169693"/>
                <a:ext cx="585003" cy="5850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5" name="직사각형 84"/>
              <p:cNvSpPr/>
              <p:nvPr/>
            </p:nvSpPr>
            <p:spPr>
              <a:xfrm>
                <a:off x="7332706" y="4761075"/>
                <a:ext cx="131157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Infra Management</a:t>
                </a:r>
                <a:endParaRPr lang="ko-KR" altLang="en-US" sz="1000" dirty="0"/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6979886" y="5322808"/>
              <a:ext cx="1008609" cy="826664"/>
              <a:chOff x="6672014" y="5894429"/>
              <a:chExt cx="1008609" cy="826664"/>
            </a:xfrm>
          </p:grpSpPr>
          <p:pic>
            <p:nvPicPr>
              <p:cNvPr id="1058" name="Picture 34" descr="Alt Text"/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00059" y="5894429"/>
                <a:ext cx="584618" cy="5846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6" name="직사각형 85"/>
              <p:cNvSpPr/>
              <p:nvPr/>
            </p:nvSpPr>
            <p:spPr>
              <a:xfrm>
                <a:off x="6672014" y="6474872"/>
                <a:ext cx="1008609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Infra as Code</a:t>
                </a:r>
                <a:endParaRPr lang="ko-KR" altLang="en-US" sz="1000" dirty="0"/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6199185" y="3014443"/>
              <a:ext cx="1358064" cy="838867"/>
              <a:chOff x="7202623" y="2428522"/>
              <a:chExt cx="1358064" cy="838867"/>
            </a:xfrm>
          </p:grpSpPr>
          <p:pic>
            <p:nvPicPr>
              <p:cNvPr id="1064" name="Picture 40" descr="Free Hadoop Logo Icon - Download in Flat Style"/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89154" y="2428522"/>
                <a:ext cx="585003" cy="5850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7" name="직사각형 86"/>
              <p:cNvSpPr/>
              <p:nvPr/>
            </p:nvSpPr>
            <p:spPr>
              <a:xfrm>
                <a:off x="7202623" y="3021168"/>
                <a:ext cx="1358064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Hadoop Ecosystem</a:t>
                </a:r>
                <a:endParaRPr lang="ko-KR" altLang="en-US" sz="1000" dirty="0"/>
              </a:p>
            </p:txBody>
          </p:sp>
        </p:grpSp>
        <p:grpSp>
          <p:nvGrpSpPr>
            <p:cNvPr id="3" name="그룹 2"/>
            <p:cNvGrpSpPr/>
            <p:nvPr/>
          </p:nvGrpSpPr>
          <p:grpSpPr>
            <a:xfrm>
              <a:off x="6435225" y="4176837"/>
              <a:ext cx="901209" cy="836689"/>
              <a:chOff x="6435225" y="4176837"/>
              <a:chExt cx="901209" cy="836689"/>
            </a:xfrm>
          </p:grpSpPr>
          <p:pic>
            <p:nvPicPr>
              <p:cNvPr id="1066" name="Picture 42" descr="Multi - Free ui icons"/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93096" y="4176837"/>
                <a:ext cx="585468" cy="5854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9" name="직사각형 88"/>
              <p:cNvSpPr/>
              <p:nvPr/>
            </p:nvSpPr>
            <p:spPr>
              <a:xfrm>
                <a:off x="6435225" y="4767305"/>
                <a:ext cx="901209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Multi Cloud</a:t>
                </a:r>
                <a:endParaRPr lang="ko-KR" altLang="en-US" sz="1000" dirty="0"/>
              </a:p>
            </p:txBody>
          </p:sp>
        </p:grpSp>
      </p:grpSp>
      <p:sp>
        <p:nvSpPr>
          <p:cNvPr id="101" name="이등변 삼각형 10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785014" y="759914"/>
            <a:ext cx="27765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hlinkClick r:id="rId26"/>
              </a:rPr>
              <a:t>Data Engineer Skill Set</a:t>
            </a:r>
            <a:endParaRPr lang="ko-KR" altLang="en-US" sz="16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126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모서리가 둥근 직사각형 21"/>
          <p:cNvSpPr/>
          <p:nvPr/>
        </p:nvSpPr>
        <p:spPr>
          <a:xfrm>
            <a:off x="4184276" y="1077905"/>
            <a:ext cx="40486" cy="537106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25947" y="786920"/>
            <a:ext cx="3703655" cy="12234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1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엔지니어링의 개요 및 실습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엔지니어링 소개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천재교육 실무에서의 데이터 엔지니어링</a:t>
            </a:r>
            <a:endParaRPr lang="en-US" altLang="ko-KR" sz="1100" b="1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실습 범위 안내 및 기초 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5946" y="2010332"/>
            <a:ext cx="3703655" cy="9694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2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파이프라인 구성 실습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Sub Module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구성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&gt;  Main Module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구성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5946" y="2979828"/>
            <a:ext cx="3703655" cy="9694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파이프라인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End-to-End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프로젝트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프로젝트 아키텍처 소개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프로젝트 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5945" y="3949324"/>
            <a:ext cx="3703655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4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Apache Spark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의 개요 및 실습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파이프라인 프로젝트 리뷰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Apache Spark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소개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en-US" altLang="ko-KR" sz="1100" dirty="0" err="1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Pyspark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100" dirty="0" err="1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환경구성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&amp;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코드 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과제 안내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5945" y="5426652"/>
            <a:ext cx="3703655" cy="12234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5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Cloud 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에서의 데이터 엔지니어링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Spark ML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AWS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서비스를 이용한 데이터 처리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서비스 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&amp;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관련 자격증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소개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7" name="Google Shape;28;p1"/>
          <p:cNvSpPr txBox="1"/>
          <p:nvPr/>
        </p:nvSpPr>
        <p:spPr>
          <a:xfrm>
            <a:off x="4605424" y="2245298"/>
            <a:ext cx="4393975" cy="2012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01	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사용되는 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Tech Stack 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소개</a:t>
            </a:r>
          </a:p>
          <a:p>
            <a:pPr lvl="0">
              <a:buSzPts val="1800"/>
            </a:pPr>
            <a:endParaRPr lang="ko-KR" alt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lvl="0">
              <a:buSzPts val="1800"/>
            </a:pP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02	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파이프라인 아키텍처</a:t>
            </a:r>
          </a:p>
        </p:txBody>
      </p:sp>
      <p:sp>
        <p:nvSpPr>
          <p:cNvPr id="18" name="Google Shape;28;p1"/>
          <p:cNvSpPr txBox="1"/>
          <p:nvPr/>
        </p:nvSpPr>
        <p:spPr>
          <a:xfrm>
            <a:off x="4605424" y="975455"/>
            <a:ext cx="4696022" cy="443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천재교육 실무에서의 데이터 엔지니어링</a:t>
            </a:r>
          </a:p>
        </p:txBody>
      </p:sp>
    </p:spTree>
    <p:extLst>
      <p:ext uri="{BB962C8B-B14F-4D97-AF65-F5344CB8AC3E}">
        <p14:creationId xmlns:p14="http://schemas.microsoft.com/office/powerpoint/2010/main" val="203670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사용되는 </a:t>
            </a: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Tech Stack </a:t>
            </a: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소개</a:t>
            </a: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72878" y="844464"/>
            <a:ext cx="7295642" cy="3545867"/>
            <a:chOff x="872878" y="844464"/>
            <a:chExt cx="7295642" cy="3545867"/>
          </a:xfrm>
        </p:grpSpPr>
        <p:grpSp>
          <p:nvGrpSpPr>
            <p:cNvPr id="9" name="그룹 8"/>
            <p:cNvGrpSpPr/>
            <p:nvPr/>
          </p:nvGrpSpPr>
          <p:grpSpPr>
            <a:xfrm>
              <a:off x="872878" y="846878"/>
              <a:ext cx="7295642" cy="3543453"/>
              <a:chOff x="872878" y="2203338"/>
              <a:chExt cx="7295642" cy="3543453"/>
            </a:xfrm>
          </p:grpSpPr>
          <p:pic>
            <p:nvPicPr>
              <p:cNvPr id="10" name="Picture 2" descr="Data Engineering: Data Warehouse, Data Pipeline and Data Engineer Role |  AltexSoft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2878" y="2203338"/>
                <a:ext cx="7295642" cy="32568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6377445" y="4989837"/>
                <a:ext cx="1774300" cy="7569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직사각형 11"/>
            <p:cNvSpPr/>
            <p:nvPr/>
          </p:nvSpPr>
          <p:spPr>
            <a:xfrm>
              <a:off x="2266682" y="844464"/>
              <a:ext cx="4497456" cy="399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모서리가 둥근 직사각형 2"/>
          <p:cNvSpPr/>
          <p:nvPr/>
        </p:nvSpPr>
        <p:spPr>
          <a:xfrm>
            <a:off x="2737144" y="1192959"/>
            <a:ext cx="5292620" cy="276136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378" name="Picture 18" descr="AWS Architecture Icon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2" t="12176" r="12231" b="19152"/>
          <a:stretch/>
        </p:blipFill>
        <p:spPr bwMode="auto">
          <a:xfrm>
            <a:off x="4941393" y="890178"/>
            <a:ext cx="884121" cy="41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48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사용되는 </a:t>
            </a: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Tech Stack </a:t>
            </a: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소개</a:t>
            </a: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72878" y="844464"/>
            <a:ext cx="7295642" cy="3545867"/>
            <a:chOff x="872878" y="844464"/>
            <a:chExt cx="7295642" cy="3545867"/>
          </a:xfrm>
        </p:grpSpPr>
        <p:grpSp>
          <p:nvGrpSpPr>
            <p:cNvPr id="9" name="그룹 8"/>
            <p:cNvGrpSpPr/>
            <p:nvPr/>
          </p:nvGrpSpPr>
          <p:grpSpPr>
            <a:xfrm>
              <a:off x="872878" y="846878"/>
              <a:ext cx="7295642" cy="3543453"/>
              <a:chOff x="872878" y="2203338"/>
              <a:chExt cx="7295642" cy="3543453"/>
            </a:xfrm>
          </p:grpSpPr>
          <p:pic>
            <p:nvPicPr>
              <p:cNvPr id="10" name="Picture 2" descr="Data Engineering: Data Warehouse, Data Pipeline and Data Engineer Role |  AltexSoft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2878" y="2203338"/>
                <a:ext cx="7295642" cy="32568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6377445" y="4989837"/>
                <a:ext cx="1774300" cy="7569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직사각형 11"/>
            <p:cNvSpPr/>
            <p:nvPr/>
          </p:nvSpPr>
          <p:spPr>
            <a:xfrm>
              <a:off x="2266682" y="844464"/>
              <a:ext cx="4497456" cy="399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모서리가 둥근 직사각형 2"/>
          <p:cNvSpPr/>
          <p:nvPr/>
        </p:nvSpPr>
        <p:spPr>
          <a:xfrm>
            <a:off x="2737144" y="1192959"/>
            <a:ext cx="5292620" cy="276136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364" name="Picture 4" descr="Down Arrow - 3033 - Dryicon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1" r="16795"/>
          <a:stretch/>
        </p:blipFill>
        <p:spPr bwMode="auto">
          <a:xfrm>
            <a:off x="1913716" y="3843451"/>
            <a:ext cx="440955" cy="68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The Python Logo | Python Software Found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83" y="4676900"/>
            <a:ext cx="1029611" cy="3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Docker 基礎概念+實作. 作為一名開發者，你一定有過程式換個環境跑就出現Error 的經驗吧！尤其是在… | by Jasmine |  Medium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4" r="24404"/>
          <a:stretch/>
        </p:blipFill>
        <p:spPr bwMode="auto">
          <a:xfrm>
            <a:off x="2371017" y="5220521"/>
            <a:ext cx="706202" cy="54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Linux? Ubuntu? 암튼, 니가 뭔데 날 괴롭혀?🫤 (feat. OS:Operating System, MBTI)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888" y="4644565"/>
            <a:ext cx="743865" cy="36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 descr="AWS Architecture Icons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2" t="12176" r="12231" b="19152"/>
          <a:stretch/>
        </p:blipFill>
        <p:spPr bwMode="auto">
          <a:xfrm>
            <a:off x="4941393" y="890178"/>
            <a:ext cx="884121" cy="41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Down Arrow - 3033 - Dryicon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1" r="16795"/>
          <a:stretch/>
        </p:blipFill>
        <p:spPr bwMode="auto">
          <a:xfrm>
            <a:off x="4403933" y="3843451"/>
            <a:ext cx="440955" cy="68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4" name="Picture 24" descr="Amazon aws 로고 - 소셜 미디어 및 로고 아이콘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743" y="4618686"/>
            <a:ext cx="1061334" cy="53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8" name="Picture 28" descr="PySpark] Spark의 Dataframe API를 알아보자!(1)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7" b="28021"/>
          <a:stretch/>
        </p:blipFill>
        <p:spPr bwMode="auto">
          <a:xfrm>
            <a:off x="4107547" y="5188369"/>
            <a:ext cx="1132665" cy="38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0" name="Picture 30" descr="세상에서 가장 간단한 Airflow 튜토리얼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287" y="5765926"/>
            <a:ext cx="899186" cy="34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2" name="Picture 32" descr="SQL Database Icon Logo Design UI or UX App Stock Photo - Alamy"/>
          <p:cNvPicPr>
            <a:picLocks noChangeAspect="1" noChangeArrowheads="1"/>
          </p:cNvPicPr>
          <p:nvPr/>
        </p:nvPicPr>
        <p:blipFill rotWithShape="1">
          <a:blip r:embed="rId1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6" t="21743" r="7659" b="34150"/>
          <a:stretch/>
        </p:blipFill>
        <p:spPr bwMode="auto">
          <a:xfrm>
            <a:off x="1240631" y="5261034"/>
            <a:ext cx="653976" cy="36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4" name="Picture 34" descr="QuickSight - Anterra: Construction &amp; Real Estate BI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14" y="4653621"/>
            <a:ext cx="1140105" cy="28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Down Arrow - 3033 - Dryicon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1" r="16795"/>
          <a:stretch/>
        </p:blipFill>
        <p:spPr bwMode="auto">
          <a:xfrm>
            <a:off x="6497979" y="3843276"/>
            <a:ext cx="440955" cy="68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2" descr="SQL Database Icon Logo Design UI or UX App Stock Photo - Alamy"/>
          <p:cNvPicPr>
            <a:picLocks noChangeAspect="1" noChangeArrowheads="1"/>
          </p:cNvPicPr>
          <p:nvPr/>
        </p:nvPicPr>
        <p:blipFill rotWithShape="1">
          <a:blip r:embed="rId1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6" t="21743" r="7659" b="34150"/>
          <a:stretch/>
        </p:blipFill>
        <p:spPr bwMode="auto">
          <a:xfrm>
            <a:off x="6215014" y="5206498"/>
            <a:ext cx="653976" cy="36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96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6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엔지니어링의 정의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72878" y="1083753"/>
            <a:ext cx="7578620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공업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분야의 응용과학 기술을 연구하는 학문 또는 과학적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경제학적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사회적 원리와 실용적 지식을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활용하여</a:t>
            </a:r>
            <a:endParaRPr lang="en-US" altLang="ko-KR" sz="1200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새로운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제품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도구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건축물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·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조형물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시설 등을 만드는 것에 관한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학문</a:t>
            </a:r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1" name="이등변 삼각형 1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12" name="Picture 4" descr="강재의 제조법 - 세한철강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" t="6147" r="1807" b="5685"/>
          <a:stretch/>
        </p:blipFill>
        <p:spPr bwMode="auto">
          <a:xfrm>
            <a:off x="1022998" y="2459917"/>
            <a:ext cx="6920173" cy="274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29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파이프라인 아키텍처</a:t>
            </a: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5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밀크</a:t>
            </a:r>
            <a:r>
              <a:rPr lang="en-US" altLang="ko-KR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T </a:t>
            </a:r>
            <a:r>
              <a:rPr lang="ko-KR" altLang="en-US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분석 파이프라인 아키텍처</a:t>
            </a:r>
          </a:p>
        </p:txBody>
      </p:sp>
      <p:sp>
        <p:nvSpPr>
          <p:cNvPr id="156" name="이등변 삼각형 15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48" y="1126142"/>
            <a:ext cx="8182076" cy="538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1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파이프라인 아키텍처</a:t>
            </a: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5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밀크</a:t>
            </a:r>
            <a:r>
              <a:rPr lang="en-US" altLang="ko-KR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T </a:t>
            </a:r>
            <a:r>
              <a:rPr lang="ko-KR" altLang="en-US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분석 파이프라인 아키텍처</a:t>
            </a:r>
          </a:p>
        </p:txBody>
      </p:sp>
      <p:sp>
        <p:nvSpPr>
          <p:cNvPr id="156" name="이등변 삼각형 15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69" y="1162476"/>
            <a:ext cx="7844258" cy="544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2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8;p1"/>
          <p:cNvSpPr txBox="1"/>
          <p:nvPr/>
        </p:nvSpPr>
        <p:spPr>
          <a:xfrm>
            <a:off x="4605424" y="2245298"/>
            <a:ext cx="4393975" cy="2012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01	</a:t>
            </a:r>
            <a:r>
              <a:rPr lang="ko-KR" altLang="en-US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범위 소개</a:t>
            </a:r>
            <a:endParaRPr lang="ko-KR" alt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lvl="0">
              <a:buSzPts val="1800"/>
            </a:pPr>
            <a:endParaRPr lang="ko-KR" alt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lvl="0">
              <a:buSzPts val="1800"/>
            </a:pPr>
            <a:r>
              <a:rPr lang="en-US" altLang="ko-KR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02	</a:t>
            </a:r>
            <a:r>
              <a:rPr lang="ko-KR" altLang="en-US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흐름도</a:t>
            </a:r>
            <a:endParaRPr lang="en-US" altLang="ko-KR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lvl="0">
              <a:buSzPts val="1800"/>
            </a:pPr>
            <a:endParaRPr lang="en-US" altLang="ko-KR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>
              <a:buSzPts val="1800"/>
            </a:pPr>
            <a:r>
              <a:rPr lang="en-US" altLang="ko-KR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03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	</a:t>
            </a:r>
            <a:r>
              <a:rPr lang="ko-KR" altLang="en-US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환경 구성 및 실습</a:t>
            </a:r>
            <a:endParaRPr lang="en-US" altLang="ko-KR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lvl="0">
              <a:buSzPts val="1800"/>
            </a:pPr>
            <a:endParaRPr lang="ko-KR" alt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1" name="Google Shape;28;p1"/>
          <p:cNvSpPr txBox="1"/>
          <p:nvPr/>
        </p:nvSpPr>
        <p:spPr>
          <a:xfrm>
            <a:off x="4605424" y="975455"/>
            <a:ext cx="4696022" cy="443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범위 안내 및 기초 실습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184276" y="1077905"/>
            <a:ext cx="40486" cy="537106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25947" y="786920"/>
            <a:ext cx="3703655" cy="12234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1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엔지니어링의 개요 및 실습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엔지니어링 소개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천재교육 실무에서의 데이터 엔지니어링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실습 범위 안내 및 기초 실습</a:t>
            </a:r>
            <a:endParaRPr lang="en-US" altLang="ko-KR" sz="1100" b="1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5946" y="2010332"/>
            <a:ext cx="3703655" cy="9694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2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파이프라인 구성 실습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Sub Module </a:t>
            </a:r>
            <a:r>
              <a:rPr lang="ko-KR" altLang="en-US" sz="11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구성</a:t>
            </a:r>
            <a:endParaRPr lang="en-US" altLang="ko-KR" sz="1100" b="1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&gt;  Main Module </a:t>
            </a:r>
            <a:r>
              <a:rPr lang="ko-KR" altLang="en-US" sz="11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구성</a:t>
            </a:r>
            <a:endParaRPr lang="en-US" altLang="ko-KR" sz="11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5946" y="2979828"/>
            <a:ext cx="3703655" cy="9694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파이프라인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End-to-End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프로젝트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프로젝트 아키텍처 소개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프로젝트 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5945" y="3949324"/>
            <a:ext cx="3703655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4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Apache Spark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의 개요 및 실습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파이프라인 프로젝트 리뷰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Apache Spark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소개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en-US" altLang="ko-KR" sz="1100" dirty="0" err="1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Pyspark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100" dirty="0" err="1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환경구성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&amp;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코드 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과제 안내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5945" y="5426652"/>
            <a:ext cx="3703655" cy="12234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5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Cloud 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에서의 데이터 엔지니어링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Spark ML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AWS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서비스를 이용한 데이터 처리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서비스 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&amp;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관련 자격증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소개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431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범위 소개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72878" y="844464"/>
            <a:ext cx="7295642" cy="3545867"/>
            <a:chOff x="872878" y="844464"/>
            <a:chExt cx="7295642" cy="3545867"/>
          </a:xfrm>
        </p:grpSpPr>
        <p:grpSp>
          <p:nvGrpSpPr>
            <p:cNvPr id="9" name="그룹 8"/>
            <p:cNvGrpSpPr/>
            <p:nvPr/>
          </p:nvGrpSpPr>
          <p:grpSpPr>
            <a:xfrm>
              <a:off x="872878" y="846878"/>
              <a:ext cx="7295642" cy="3543453"/>
              <a:chOff x="872878" y="2203338"/>
              <a:chExt cx="7295642" cy="3543453"/>
            </a:xfrm>
          </p:grpSpPr>
          <p:pic>
            <p:nvPicPr>
              <p:cNvPr id="10" name="Picture 2" descr="Data Engineering: Data Warehouse, Data Pipeline and Data Engineer Role |  AltexSoft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2878" y="2203338"/>
                <a:ext cx="7295642" cy="32568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6377445" y="4989837"/>
                <a:ext cx="1774300" cy="7569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직사각형 11"/>
            <p:cNvSpPr/>
            <p:nvPr/>
          </p:nvSpPr>
          <p:spPr>
            <a:xfrm>
              <a:off x="2266682" y="844464"/>
              <a:ext cx="4497456" cy="399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모서리가 둥근 직사각형 2"/>
          <p:cNvSpPr/>
          <p:nvPr/>
        </p:nvSpPr>
        <p:spPr>
          <a:xfrm>
            <a:off x="2737144" y="1192959"/>
            <a:ext cx="5292620" cy="276136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364" name="Picture 4" descr="Down Arrow - 3033 - Dryicon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1" r="16795"/>
          <a:stretch/>
        </p:blipFill>
        <p:spPr bwMode="auto">
          <a:xfrm>
            <a:off x="1913716" y="3843451"/>
            <a:ext cx="440955" cy="68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The Python Logo | Python Software Found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83" y="4676900"/>
            <a:ext cx="1029611" cy="3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Docker 基礎概念+實作. 作為一名開發者，你一定有過程式換個環境跑就出現Error 的經驗吧！尤其是在… | by Jasmine |  Medium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4" r="24404"/>
          <a:stretch/>
        </p:blipFill>
        <p:spPr bwMode="auto">
          <a:xfrm>
            <a:off x="2371017" y="5220521"/>
            <a:ext cx="706202" cy="54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Linux? Ubuntu? 암튼, 니가 뭔데 날 괴롭혀?🫤 (feat. OS:Operating System, MBTI)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888" y="4644565"/>
            <a:ext cx="743865" cy="36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 descr="AWS Architecture Icons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2" t="12176" r="12231" b="19152"/>
          <a:stretch/>
        </p:blipFill>
        <p:spPr bwMode="auto">
          <a:xfrm>
            <a:off x="4941393" y="890178"/>
            <a:ext cx="884121" cy="41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Down Arrow - 3033 - Dryicon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1" r="16795"/>
          <a:stretch/>
        </p:blipFill>
        <p:spPr bwMode="auto">
          <a:xfrm>
            <a:off x="4403933" y="3843451"/>
            <a:ext cx="440955" cy="68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4" name="Picture 24" descr="Amazon aws 로고 - 소셜 미디어 및 로고 아이콘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743" y="4618686"/>
            <a:ext cx="1061334" cy="53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8" name="Picture 28" descr="PySpark] Spark의 Dataframe API를 알아보자!(1)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7" b="28021"/>
          <a:stretch/>
        </p:blipFill>
        <p:spPr bwMode="auto">
          <a:xfrm>
            <a:off x="4107547" y="5188369"/>
            <a:ext cx="1132665" cy="38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0" name="Picture 30" descr="세상에서 가장 간단한 Airflow 튜토리얼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287" y="5765926"/>
            <a:ext cx="899186" cy="34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2" name="Picture 32" descr="SQL Database Icon Logo Design UI or UX App Stock Photo - Alamy"/>
          <p:cNvPicPr>
            <a:picLocks noChangeAspect="1" noChangeArrowheads="1"/>
          </p:cNvPicPr>
          <p:nvPr/>
        </p:nvPicPr>
        <p:blipFill rotWithShape="1">
          <a:blip r:embed="rId1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6" t="21743" r="7659" b="34150"/>
          <a:stretch/>
        </p:blipFill>
        <p:spPr bwMode="auto">
          <a:xfrm>
            <a:off x="1240631" y="5261034"/>
            <a:ext cx="653976" cy="36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4" name="Picture 34" descr="QuickSight - Anterra: Construction &amp; Real Estate BI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14" y="4653621"/>
            <a:ext cx="1140105" cy="28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Down Arrow - 3033 - Dryicon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1" r="16795"/>
          <a:stretch/>
        </p:blipFill>
        <p:spPr bwMode="auto">
          <a:xfrm>
            <a:off x="6497979" y="3843276"/>
            <a:ext cx="440955" cy="68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2" descr="SQL Database Icon Logo Design UI or UX App Stock Photo - Alamy"/>
          <p:cNvPicPr>
            <a:picLocks noChangeAspect="1" noChangeArrowheads="1"/>
          </p:cNvPicPr>
          <p:nvPr/>
        </p:nvPicPr>
        <p:blipFill rotWithShape="1">
          <a:blip r:embed="rId1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6" t="21743" r="7659" b="34150"/>
          <a:stretch/>
        </p:blipFill>
        <p:spPr bwMode="auto">
          <a:xfrm>
            <a:off x="6215014" y="5206498"/>
            <a:ext cx="653976" cy="36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90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범위 소개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15366" name="Picture 6" descr="The Python Logo | Python Software Found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83" y="4676900"/>
            <a:ext cx="1029611" cy="3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Docker 基礎概念+實作. 作為一名開發者，你一定有過程式換個環境跑就出現Error 的經驗吧！尤其是在… | by Jasmine |  Medium"/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4" r="24404"/>
          <a:stretch/>
        </p:blipFill>
        <p:spPr bwMode="auto">
          <a:xfrm>
            <a:off x="2371017" y="5220521"/>
            <a:ext cx="706202" cy="54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Linux? Ubuntu? 암튼, 니가 뭔데 날 괴롭혀?🫤 (feat. OS:Operating System, MBTI)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888" y="4644565"/>
            <a:ext cx="743865" cy="36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4" name="Picture 24" descr="Amazon aws 로고 - 소셜 미디어 및 로고 아이콘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743" y="4618686"/>
            <a:ext cx="1061334" cy="53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8" name="Picture 28" descr="PySpark] Spark의 Dataframe API를 알아보자!(1)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7" b="28021"/>
          <a:stretch/>
        </p:blipFill>
        <p:spPr bwMode="auto">
          <a:xfrm>
            <a:off x="4107547" y="5188369"/>
            <a:ext cx="1132665" cy="38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0" name="Picture 30" descr="세상에서 가장 간단한 Airflow 튜토리얼"/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287" y="5765926"/>
            <a:ext cx="899186" cy="34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2" name="Picture 32" descr="SQL Database Icon Logo Design UI or UX App Stock Photo - Alamy"/>
          <p:cNvPicPr>
            <a:picLocks noChangeAspect="1" noChangeArrowheads="1"/>
          </p:cNvPicPr>
          <p:nvPr/>
        </p:nvPicPr>
        <p:blipFill rotWithShape="1">
          <a:blip r:embed="rId9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6" t="21743" r="7659" b="34150"/>
          <a:stretch/>
        </p:blipFill>
        <p:spPr bwMode="auto">
          <a:xfrm>
            <a:off x="1240631" y="5261034"/>
            <a:ext cx="653976" cy="36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4" name="Picture 34" descr="QuickSight - Anterra: Construction &amp; Real Estate BI"/>
          <p:cNvPicPr>
            <a:picLocks noChangeAspect="1" noChangeArrowheads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14" y="4653621"/>
            <a:ext cx="1140105" cy="28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2" descr="SQL Database Icon Logo Design UI or UX App Stock Photo - Alamy"/>
          <p:cNvPicPr>
            <a:picLocks noChangeAspect="1" noChangeArrowheads="1"/>
          </p:cNvPicPr>
          <p:nvPr/>
        </p:nvPicPr>
        <p:blipFill rotWithShape="1"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6" t="21743" r="7659" b="34150"/>
          <a:stretch/>
        </p:blipFill>
        <p:spPr bwMode="auto">
          <a:xfrm>
            <a:off x="6215014" y="5206498"/>
            <a:ext cx="653976" cy="36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872878" y="844464"/>
            <a:ext cx="7295642" cy="3681853"/>
            <a:chOff x="872878" y="844464"/>
            <a:chExt cx="7295642" cy="3681853"/>
          </a:xfrm>
        </p:grpSpPr>
        <p:grpSp>
          <p:nvGrpSpPr>
            <p:cNvPr id="2" name="그룹 1"/>
            <p:cNvGrpSpPr/>
            <p:nvPr/>
          </p:nvGrpSpPr>
          <p:grpSpPr>
            <a:xfrm>
              <a:off x="872878" y="844464"/>
              <a:ext cx="7295642" cy="3545867"/>
              <a:chOff x="872878" y="844464"/>
              <a:chExt cx="7295642" cy="3545867"/>
            </a:xfrm>
          </p:grpSpPr>
          <p:grpSp>
            <p:nvGrpSpPr>
              <p:cNvPr id="9" name="그룹 8"/>
              <p:cNvGrpSpPr/>
              <p:nvPr/>
            </p:nvGrpSpPr>
            <p:grpSpPr>
              <a:xfrm>
                <a:off x="872878" y="846878"/>
                <a:ext cx="7295642" cy="3543453"/>
                <a:chOff x="872878" y="2203338"/>
                <a:chExt cx="7295642" cy="3543453"/>
              </a:xfrm>
            </p:grpSpPr>
            <p:pic>
              <p:nvPicPr>
                <p:cNvPr id="10" name="Picture 2" descr="Data Engineering: Data Warehouse, Data Pipeline and Data Engineer Role |  AltexSoft"/>
                <p:cNvPicPr>
                  <a:picLocks noChangeAspect="1" noChangeArrowheads="1"/>
                </p:cNvPicPr>
                <p:nvPr/>
              </p:nvPicPr>
              <p:blipFill>
                <a:blip r:embed="rId11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2878" y="2203338"/>
                  <a:ext cx="7295642" cy="32568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직사각형 10"/>
                <p:cNvSpPr/>
                <p:nvPr/>
              </p:nvSpPr>
              <p:spPr>
                <a:xfrm>
                  <a:off x="6377445" y="4989837"/>
                  <a:ext cx="1774300" cy="7569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직사각형 11"/>
              <p:cNvSpPr/>
              <p:nvPr/>
            </p:nvSpPr>
            <p:spPr>
              <a:xfrm>
                <a:off x="2266682" y="844464"/>
                <a:ext cx="4497456" cy="3990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" name="모서리가 둥근 직사각형 2"/>
            <p:cNvSpPr/>
            <p:nvPr/>
          </p:nvSpPr>
          <p:spPr>
            <a:xfrm>
              <a:off x="2737144" y="1192959"/>
              <a:ext cx="5292620" cy="276136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364" name="Picture 4" descr="Down Arrow - 3033 - Dryicons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31" r="16795"/>
            <a:stretch/>
          </p:blipFill>
          <p:spPr bwMode="auto">
            <a:xfrm>
              <a:off x="1913716" y="3843451"/>
              <a:ext cx="440955" cy="682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78" name="Picture 18" descr="AWS Architecture Icons"/>
            <p:cNvPicPr>
              <a:picLocks noChangeAspect="1" noChangeArrowheads="1"/>
            </p:cNvPicPr>
            <p:nvPr/>
          </p:nvPicPr>
          <p:blipFill rotWithShape="1">
            <a:blip r:embed="rId1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82" t="12176" r="12231" b="19152"/>
            <a:stretch/>
          </p:blipFill>
          <p:spPr bwMode="auto">
            <a:xfrm>
              <a:off x="4941393" y="890178"/>
              <a:ext cx="884121" cy="418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Down Arrow - 3033 - Dryicons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31" r="16795"/>
            <a:stretch/>
          </p:blipFill>
          <p:spPr bwMode="auto">
            <a:xfrm>
              <a:off x="4403933" y="3843451"/>
              <a:ext cx="440955" cy="682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4" descr="Down Arrow - 3033 - Dryicons"/>
            <p:cNvPicPr>
              <a:picLocks noChangeAspect="1" noChangeArrowheads="1"/>
            </p:cNvPicPr>
            <p:nvPr/>
          </p:nvPicPr>
          <p:blipFill rotWithShape="1"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31" r="16795"/>
            <a:stretch/>
          </p:blipFill>
          <p:spPr bwMode="auto">
            <a:xfrm>
              <a:off x="6497979" y="3843276"/>
              <a:ext cx="440955" cy="682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Data Engineering: Data Warehouse, Data Pipeline and Data Engineer Role |  AltexSoft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49" t="39044" r="74793" b="36785"/>
            <a:stretch/>
          </p:blipFill>
          <p:spPr bwMode="auto">
            <a:xfrm>
              <a:off x="1949903" y="2119461"/>
              <a:ext cx="763010" cy="78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 descr="Data Engineering: Data Warehouse, Data Pipeline and Data Engineer Role |  AltexSoft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52" t="27121" r="42139" b="7987"/>
            <a:stretch/>
          </p:blipFill>
          <p:spPr bwMode="auto">
            <a:xfrm>
              <a:off x="4361675" y="1729861"/>
              <a:ext cx="744842" cy="2113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모서리가 둥근 직사각형 38"/>
          <p:cNvSpPr/>
          <p:nvPr/>
        </p:nvSpPr>
        <p:spPr>
          <a:xfrm>
            <a:off x="1037887" y="4618686"/>
            <a:ext cx="1016407" cy="1103884"/>
          </a:xfrm>
          <a:prstGeom prst="roundRect">
            <a:avLst>
              <a:gd name="adj" fmla="val 893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4072209" y="4596676"/>
            <a:ext cx="1168003" cy="1083504"/>
          </a:xfrm>
          <a:prstGeom prst="roundRect">
            <a:avLst>
              <a:gd name="adj" fmla="val 893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100355" y="5039823"/>
            <a:ext cx="9544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1</a:t>
            </a:r>
            <a:r>
              <a:rPr lang="ko-KR" altLang="en-US" sz="1100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일 </a:t>
            </a:r>
            <a:r>
              <a:rPr lang="en-US" altLang="ko-KR" sz="1100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~ </a:t>
            </a:r>
            <a:r>
              <a:rPr lang="en-US" altLang="ko-KR" sz="1100" dirty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3</a:t>
            </a:r>
            <a:r>
              <a:rPr lang="ko-KR" altLang="en-US" sz="1100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일차</a:t>
            </a:r>
            <a:endParaRPr lang="ko-KR" altLang="en-US" sz="1100" dirty="0">
              <a:solidFill>
                <a:srgbClr val="FF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140357" y="5039823"/>
            <a:ext cx="9595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4</a:t>
            </a:r>
            <a:r>
              <a:rPr lang="ko-KR" altLang="en-US" sz="1100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일 </a:t>
            </a:r>
            <a:r>
              <a:rPr lang="en-US" altLang="ko-KR" sz="1100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~ 5</a:t>
            </a:r>
            <a:r>
              <a:rPr lang="ko-KR" altLang="en-US" sz="1100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일차</a:t>
            </a:r>
            <a:endParaRPr lang="ko-KR" altLang="en-US" sz="1100" dirty="0">
              <a:solidFill>
                <a:srgbClr val="FF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20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흐름도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04" name="이등변 삼각형 10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504300" y="1186520"/>
            <a:ext cx="3657883" cy="5151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├── start.py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├── settings.py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├── </a:t>
            </a:r>
            <a:r>
              <a:rPr lang="en-US" altLang="ko-KR" sz="1700" dirty="0" err="1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db</a:t>
            </a:r>
            <a:endParaRPr lang="en-US" altLang="ko-KR" sz="1700" dirty="0">
              <a:solidFill>
                <a:schemeClr val="accent3">
                  <a:lumMod val="7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│   ├── query.py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│   └──connector.py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├── pipeline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│   ├── controller.py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│   ├── extract.py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│   ├── transform.py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│   ├── load.py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│   ├── remove.py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│   └── utils.py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└── </a:t>
            </a:r>
            <a:r>
              <a:rPr lang="en-US" altLang="ko-KR" sz="1700" dirty="0" err="1">
                <a:solidFill>
                  <a:schemeClr val="bg1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temporary_storage</a:t>
            </a:r>
            <a:endParaRPr lang="en-US" altLang="ko-KR" sz="1700" dirty="0">
              <a:solidFill>
                <a:schemeClr val="bg1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537631" y="1710219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Database </a:t>
            </a:r>
            <a:r>
              <a:rPr lang="ko-KR" altLang="en-US" sz="13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연결 정보</a:t>
            </a:r>
            <a:r>
              <a:rPr lang="en-US" altLang="ko-KR" sz="13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3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저장경로</a:t>
            </a:r>
            <a:r>
              <a:rPr lang="ko-KR" altLang="en-US" sz="13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등 각종 정보 명시</a:t>
            </a:r>
          </a:p>
        </p:txBody>
      </p:sp>
      <p:cxnSp>
        <p:nvCxnSpPr>
          <p:cNvPr id="95" name="직선 화살표 연결선 94"/>
          <p:cNvCxnSpPr/>
          <p:nvPr/>
        </p:nvCxnSpPr>
        <p:spPr>
          <a:xfrm>
            <a:off x="2770074" y="1858052"/>
            <a:ext cx="1767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4537631" y="2879967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데이터베이스 연결 모듈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18" name="직선 화살표 연결선 117"/>
          <p:cNvCxnSpPr/>
          <p:nvPr/>
        </p:nvCxnSpPr>
        <p:spPr>
          <a:xfrm flipV="1">
            <a:off x="3000188" y="3027800"/>
            <a:ext cx="1537443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4537631" y="2513060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조회하려는 테이블 쿼리 모음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21" name="직선 화살표 연결선 120"/>
          <p:cNvCxnSpPr/>
          <p:nvPr/>
        </p:nvCxnSpPr>
        <p:spPr>
          <a:xfrm flipV="1">
            <a:off x="2669197" y="2660893"/>
            <a:ext cx="1860306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4537631" y="4040163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SQL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로 데이터 조회 후 </a:t>
            </a:r>
            <a:r>
              <a:rPr lang="en-US" altLang="ko-KR" sz="13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Dataframe</a:t>
            </a:r>
            <a:r>
              <a:rPr lang="en-US" altLang="ko-KR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생성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23" name="직선 화살표 연결선 122"/>
          <p:cNvCxnSpPr/>
          <p:nvPr/>
        </p:nvCxnSpPr>
        <p:spPr>
          <a:xfrm flipV="1">
            <a:off x="3000188" y="4187996"/>
            <a:ext cx="1537443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4537631" y="3647623"/>
            <a:ext cx="45492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모듈의 </a:t>
            </a:r>
            <a:r>
              <a:rPr lang="en-US" altLang="ko-KR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Main 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파트로 각 함수 호출하여 모듈의 동작을 진행시킴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25" name="직선 화살표 연결선 124"/>
          <p:cNvCxnSpPr/>
          <p:nvPr/>
        </p:nvCxnSpPr>
        <p:spPr>
          <a:xfrm flipV="1">
            <a:off x="3000188" y="3795456"/>
            <a:ext cx="1537443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4537631" y="5211058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이행된 </a:t>
            </a:r>
            <a:r>
              <a:rPr lang="en-US" altLang="ko-KR" sz="13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Dataframe</a:t>
            </a:r>
            <a:r>
              <a:rPr lang="en-US" altLang="ko-KR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삭제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27" name="직선 화살표 연결선 126"/>
          <p:cNvCxnSpPr/>
          <p:nvPr/>
        </p:nvCxnSpPr>
        <p:spPr>
          <a:xfrm flipV="1">
            <a:off x="3000188" y="5358891"/>
            <a:ext cx="1537443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4537631" y="4429185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 경로 생성 및 </a:t>
            </a:r>
            <a:r>
              <a:rPr lang="en-US" altLang="ko-KR" sz="13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Dataframe</a:t>
            </a:r>
            <a:r>
              <a:rPr lang="en-US" altLang="ko-KR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29" name="직선 화살표 연결선 128"/>
          <p:cNvCxnSpPr/>
          <p:nvPr/>
        </p:nvCxnSpPr>
        <p:spPr>
          <a:xfrm flipV="1">
            <a:off x="3136684" y="4577018"/>
            <a:ext cx="1397675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4537631" y="5585509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Database 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연결 정보</a:t>
            </a:r>
            <a:r>
              <a:rPr lang="en-US" altLang="ko-KR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3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저장경로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등 각종 정보 명시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31" name="직선 화살표 연결선 130"/>
          <p:cNvCxnSpPr/>
          <p:nvPr/>
        </p:nvCxnSpPr>
        <p:spPr>
          <a:xfrm flipV="1">
            <a:off x="3000188" y="5733342"/>
            <a:ext cx="1537443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4537631" y="1330742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실행일 받아와서 최초로 </a:t>
            </a:r>
            <a:r>
              <a:rPr lang="ko-KR" altLang="en-US" sz="13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이행모듈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실행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33" name="직선 화살표 연결선 132"/>
          <p:cNvCxnSpPr/>
          <p:nvPr/>
        </p:nvCxnSpPr>
        <p:spPr>
          <a:xfrm flipV="1">
            <a:off x="2292190" y="1478575"/>
            <a:ext cx="2250971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4537631" y="5979885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Dataframe</a:t>
            </a:r>
            <a:r>
              <a:rPr lang="en-US" altLang="ko-KR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형태 테이블 임시 저장소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35" name="직선 화살표 연결선 134"/>
          <p:cNvCxnSpPr/>
          <p:nvPr/>
        </p:nvCxnSpPr>
        <p:spPr>
          <a:xfrm flipV="1">
            <a:off x="3272884" y="6127718"/>
            <a:ext cx="1270614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4543498" y="4816370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저장된 </a:t>
            </a:r>
            <a:r>
              <a:rPr lang="en-US" altLang="ko-KR" sz="13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Dataframe</a:t>
            </a:r>
            <a:r>
              <a:rPr lang="ko-KR" altLang="en-US" sz="13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을 </a:t>
            </a:r>
            <a:r>
              <a:rPr lang="ko-KR" altLang="en-US" sz="13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클라우드로</a:t>
            </a:r>
            <a:r>
              <a:rPr lang="ko-KR" altLang="en-US" sz="13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이행</a:t>
            </a:r>
          </a:p>
        </p:txBody>
      </p:sp>
      <p:cxnSp>
        <p:nvCxnSpPr>
          <p:cNvPr id="138" name="직선 화살표 연결선 137"/>
          <p:cNvCxnSpPr/>
          <p:nvPr/>
        </p:nvCxnSpPr>
        <p:spPr>
          <a:xfrm>
            <a:off x="2775941" y="4964203"/>
            <a:ext cx="1767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이행 파이프라인 모듈 구성</a:t>
            </a:r>
            <a:endParaRPr lang="ko-KR" alt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40" name="이등변 삼각형 139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29" name="Picture 4" descr="Folder icon template black color editable. Folder symbol vector sign  isolated on white background. Simple logo (1174262469) - 게티이미지뱅크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2" t="26946" r="21201" b="26900"/>
          <a:stretch/>
        </p:blipFill>
        <p:spPr bwMode="auto">
          <a:xfrm>
            <a:off x="541497" y="2060497"/>
            <a:ext cx="411940" cy="32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Folder icon template black color editable. Folder symbol vector sign  isolated on white background. Simple logo (1174262469) - 게티이미지뱅크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2" t="26946" r="21201" b="26900"/>
          <a:stretch/>
        </p:blipFill>
        <p:spPr bwMode="auto">
          <a:xfrm>
            <a:off x="541497" y="3230242"/>
            <a:ext cx="411940" cy="32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Folder icon template black color editable. Folder symbol vector sign  isolated on white background. Simple logo (1174262469) - 게티이미지뱅크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2" t="26946" r="21201" b="26900"/>
          <a:stretch/>
        </p:blipFill>
        <p:spPr bwMode="auto">
          <a:xfrm>
            <a:off x="541497" y="5950386"/>
            <a:ext cx="411940" cy="32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64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흐름도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04" name="이등변 삼각형 10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504300" y="1186520"/>
            <a:ext cx="3657883" cy="5151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├── start.py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├── settings.py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├── </a:t>
            </a:r>
            <a:r>
              <a:rPr lang="en-US" altLang="ko-KR" sz="1700" dirty="0" err="1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db</a:t>
            </a:r>
            <a:endParaRPr lang="en-US" altLang="ko-KR" sz="1700" dirty="0">
              <a:solidFill>
                <a:schemeClr val="accent3">
                  <a:lumMod val="7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│   ├── query.py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│   └──connector.py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├── pipeline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│   ├── controller.py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│   ├── extract.py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│   ├── transform.py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│   ├── load.py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│   ├── remove.py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│   └── utils.py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└── </a:t>
            </a:r>
            <a:r>
              <a:rPr lang="en-US" altLang="ko-KR" sz="1700" dirty="0" err="1">
                <a:solidFill>
                  <a:schemeClr val="bg1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temporary_storage</a:t>
            </a:r>
            <a:endParaRPr lang="en-US" altLang="ko-KR" sz="1700" dirty="0">
              <a:solidFill>
                <a:schemeClr val="bg1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537631" y="1710219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Database </a:t>
            </a:r>
            <a:r>
              <a:rPr lang="ko-KR" altLang="en-US" sz="13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연결 정보</a:t>
            </a:r>
            <a:r>
              <a:rPr lang="en-US" altLang="ko-KR" sz="13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3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저장경로</a:t>
            </a:r>
            <a:r>
              <a:rPr lang="ko-KR" altLang="en-US" sz="13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등 각종 정보 명시</a:t>
            </a:r>
          </a:p>
        </p:txBody>
      </p:sp>
      <p:cxnSp>
        <p:nvCxnSpPr>
          <p:cNvPr id="95" name="직선 화살표 연결선 94"/>
          <p:cNvCxnSpPr/>
          <p:nvPr/>
        </p:nvCxnSpPr>
        <p:spPr>
          <a:xfrm>
            <a:off x="2770074" y="1858052"/>
            <a:ext cx="1767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4537631" y="2879967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데이터베이스 연결 모듈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18" name="직선 화살표 연결선 117"/>
          <p:cNvCxnSpPr/>
          <p:nvPr/>
        </p:nvCxnSpPr>
        <p:spPr>
          <a:xfrm flipV="1">
            <a:off x="3000188" y="3027800"/>
            <a:ext cx="1537443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4537631" y="2513060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조회하려는 테이블 쿼리 모음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21" name="직선 화살표 연결선 120"/>
          <p:cNvCxnSpPr/>
          <p:nvPr/>
        </p:nvCxnSpPr>
        <p:spPr>
          <a:xfrm flipV="1">
            <a:off x="2669197" y="2660893"/>
            <a:ext cx="1860306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4537631" y="4040163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SQL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로 데이터 조회 후 </a:t>
            </a:r>
            <a:r>
              <a:rPr lang="en-US" altLang="ko-KR" sz="13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Dataframe</a:t>
            </a:r>
            <a:r>
              <a:rPr lang="en-US" altLang="ko-KR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생성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23" name="직선 화살표 연결선 122"/>
          <p:cNvCxnSpPr/>
          <p:nvPr/>
        </p:nvCxnSpPr>
        <p:spPr>
          <a:xfrm flipV="1">
            <a:off x="3000188" y="4187996"/>
            <a:ext cx="1537443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4537631" y="3647623"/>
            <a:ext cx="45492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모듈의 </a:t>
            </a:r>
            <a:r>
              <a:rPr lang="en-US" altLang="ko-KR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Main 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파트로 각 함수 호출하여 모듈의 동작을 진행시킴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25" name="직선 화살표 연결선 124"/>
          <p:cNvCxnSpPr/>
          <p:nvPr/>
        </p:nvCxnSpPr>
        <p:spPr>
          <a:xfrm flipV="1">
            <a:off x="3000188" y="3795456"/>
            <a:ext cx="1537443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4537631" y="5211058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이행된 </a:t>
            </a:r>
            <a:r>
              <a:rPr lang="en-US" altLang="ko-KR" sz="13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Dataframe</a:t>
            </a:r>
            <a:r>
              <a:rPr lang="en-US" altLang="ko-KR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삭제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27" name="직선 화살표 연결선 126"/>
          <p:cNvCxnSpPr/>
          <p:nvPr/>
        </p:nvCxnSpPr>
        <p:spPr>
          <a:xfrm flipV="1">
            <a:off x="3000188" y="5358891"/>
            <a:ext cx="1537443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4537631" y="4429185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 경로 생성 및 </a:t>
            </a:r>
            <a:r>
              <a:rPr lang="en-US" altLang="ko-KR" sz="13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Dataframe</a:t>
            </a:r>
            <a:r>
              <a:rPr lang="en-US" altLang="ko-KR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29" name="직선 화살표 연결선 128"/>
          <p:cNvCxnSpPr/>
          <p:nvPr/>
        </p:nvCxnSpPr>
        <p:spPr>
          <a:xfrm flipV="1">
            <a:off x="3136684" y="4577018"/>
            <a:ext cx="1397675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4537631" y="5585509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Database 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연결 정보</a:t>
            </a:r>
            <a:r>
              <a:rPr lang="en-US" altLang="ko-KR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3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저장경로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등 각종 정보 명시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31" name="직선 화살표 연결선 130"/>
          <p:cNvCxnSpPr/>
          <p:nvPr/>
        </p:nvCxnSpPr>
        <p:spPr>
          <a:xfrm flipV="1">
            <a:off x="3000188" y="5733342"/>
            <a:ext cx="1537443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4537631" y="1330742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실행일 받아와서 최초로 </a:t>
            </a:r>
            <a:r>
              <a:rPr lang="ko-KR" altLang="en-US" sz="13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이행모듈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실행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33" name="직선 화살표 연결선 132"/>
          <p:cNvCxnSpPr/>
          <p:nvPr/>
        </p:nvCxnSpPr>
        <p:spPr>
          <a:xfrm flipV="1">
            <a:off x="2292190" y="1478575"/>
            <a:ext cx="2250971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4537631" y="5979885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Dataframe</a:t>
            </a:r>
            <a:r>
              <a:rPr lang="en-US" altLang="ko-KR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형태 테이블 임시 저장소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35" name="직선 화살표 연결선 134"/>
          <p:cNvCxnSpPr/>
          <p:nvPr/>
        </p:nvCxnSpPr>
        <p:spPr>
          <a:xfrm flipV="1">
            <a:off x="3272884" y="6127718"/>
            <a:ext cx="1270614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4543498" y="4816370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저장된 </a:t>
            </a:r>
            <a:r>
              <a:rPr lang="en-US" altLang="ko-KR" sz="13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Dataframe</a:t>
            </a:r>
            <a:r>
              <a:rPr lang="ko-KR" altLang="en-US" sz="13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을 </a:t>
            </a:r>
            <a:r>
              <a:rPr lang="ko-KR" altLang="en-US" sz="13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클라우드로</a:t>
            </a:r>
            <a:r>
              <a:rPr lang="ko-KR" altLang="en-US" sz="13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이행</a:t>
            </a:r>
          </a:p>
        </p:txBody>
      </p:sp>
      <p:cxnSp>
        <p:nvCxnSpPr>
          <p:cNvPr id="138" name="직선 화살표 연결선 137"/>
          <p:cNvCxnSpPr/>
          <p:nvPr/>
        </p:nvCxnSpPr>
        <p:spPr>
          <a:xfrm>
            <a:off x="2775941" y="4964203"/>
            <a:ext cx="1767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이행 파이프라인 모듈 구성</a:t>
            </a:r>
            <a:endParaRPr lang="ko-KR" alt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40" name="이등변 삼각형 139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29" name="Picture 4" descr="Folder icon template black color editable. Folder symbol vector sign  isolated on white background. Simple logo (1174262469) - 게티이미지뱅크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2" t="26946" r="21201" b="26900"/>
          <a:stretch/>
        </p:blipFill>
        <p:spPr bwMode="auto">
          <a:xfrm>
            <a:off x="541497" y="2060497"/>
            <a:ext cx="411940" cy="32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Folder icon template black color editable. Folder symbol vector sign  isolated on white background. Simple logo (1174262469) - 게티이미지뱅크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2" t="26946" r="21201" b="26900"/>
          <a:stretch/>
        </p:blipFill>
        <p:spPr bwMode="auto">
          <a:xfrm>
            <a:off x="541497" y="3230242"/>
            <a:ext cx="411940" cy="32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Folder icon template black color editable. Folder symbol vector sign  isolated on white background. Simple logo (1174262469) - 게티이미지뱅크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2" t="26946" r="21201" b="26900"/>
          <a:stretch/>
        </p:blipFill>
        <p:spPr bwMode="auto">
          <a:xfrm>
            <a:off x="541497" y="5950386"/>
            <a:ext cx="411940" cy="32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r="1307"/>
          <a:stretch/>
        </p:blipFill>
        <p:spPr>
          <a:xfrm>
            <a:off x="379814" y="1253480"/>
            <a:ext cx="8685463" cy="5082200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1549993" y="1693382"/>
            <a:ext cx="6056984" cy="2862322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2400" dirty="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1. </a:t>
            </a:r>
            <a:r>
              <a:rPr lang="ko-KR" altLang="en-US" sz="2400" dirty="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하나의 실행 파일은 하나의 기능만 담당</a:t>
            </a:r>
            <a:endParaRPr lang="en-US" altLang="ko-KR" sz="2400" dirty="0" smtClean="0">
              <a:solidFill>
                <a:srgbClr val="0070C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2400" dirty="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2. </a:t>
            </a:r>
            <a:r>
              <a:rPr lang="ko-KR" altLang="en-US" sz="2400" dirty="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기능과 연관 있는 직관적인 명명</a:t>
            </a:r>
            <a:endParaRPr lang="en-US" altLang="ko-KR" sz="2400" dirty="0" smtClean="0">
              <a:solidFill>
                <a:srgbClr val="0070C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2400" dirty="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3. </a:t>
            </a:r>
            <a:r>
              <a:rPr lang="ko-KR" altLang="en-US" sz="2400" dirty="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관련성 있는 실행 파일은 같은 폴더 아래에</a:t>
            </a:r>
            <a:endParaRPr lang="ko-KR" altLang="en-US" sz="2400" dirty="0">
              <a:solidFill>
                <a:srgbClr val="0070C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741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pic>
        <p:nvPicPr>
          <p:cNvPr id="1030" name="Picture 6" descr="Appointment Icon Vector Art, Icons, and Graphics for Free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017" y="915169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grpSp>
        <p:nvGrpSpPr>
          <p:cNvPr id="99" name="그룹 98"/>
          <p:cNvGrpSpPr/>
          <p:nvPr/>
        </p:nvGrpSpPr>
        <p:grpSpPr>
          <a:xfrm>
            <a:off x="7420996" y="4560522"/>
            <a:ext cx="673582" cy="741341"/>
            <a:chOff x="1322581" y="3736782"/>
            <a:chExt cx="673582" cy="741341"/>
          </a:xfrm>
        </p:grpSpPr>
        <p:pic>
          <p:nvPicPr>
            <p:cNvPr id="100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1" name="직사각형 100"/>
            <p:cNvSpPr/>
            <p:nvPr/>
          </p:nvSpPr>
          <p:spPr>
            <a:xfrm>
              <a:off x="1322581" y="4231902"/>
              <a:ext cx="67358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Utils.py</a:t>
              </a:r>
            </a:p>
          </p:txBody>
        </p:sp>
      </p:grpSp>
      <p:pic>
        <p:nvPicPr>
          <p:cNvPr id="102" name="Picture 14" descr="Log - Free business and finance ic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097" y="5973730"/>
            <a:ext cx="616683" cy="6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흐름도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04" name="이등변 삼각형 10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107" name="Picture 2" descr="aws s3 icon Online Shoppi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79" y="3746555"/>
            <a:ext cx="594852" cy="61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6" name="그룹 85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38" name="직사각형 37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109" name="Picture 2" descr="Folder Ico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직사각형 41"/>
          <p:cNvSpPr/>
          <p:nvPr/>
        </p:nvSpPr>
        <p:spPr>
          <a:xfrm>
            <a:off x="383755" y="4365687"/>
            <a:ext cx="6944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S3</a:t>
            </a:r>
          </a:p>
        </p:txBody>
      </p:sp>
    </p:spTree>
    <p:extLst>
      <p:ext uri="{BB962C8B-B14F-4D97-AF65-F5344CB8AC3E}">
        <p14:creationId xmlns:p14="http://schemas.microsoft.com/office/powerpoint/2010/main" val="207086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pic>
        <p:nvPicPr>
          <p:cNvPr id="1030" name="Picture 6" descr="Appointment Icon Vector Art, Icons, and Graphics for Free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017" y="915169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cxnSp>
        <p:nvCxnSpPr>
          <p:cNvPr id="96" name="직선 화살표 연결선 95"/>
          <p:cNvCxnSpPr/>
          <p:nvPr/>
        </p:nvCxnSpPr>
        <p:spPr>
          <a:xfrm>
            <a:off x="6464309" y="1392098"/>
            <a:ext cx="17" cy="376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그룹 98"/>
          <p:cNvGrpSpPr/>
          <p:nvPr/>
        </p:nvGrpSpPr>
        <p:grpSpPr>
          <a:xfrm>
            <a:off x="7420996" y="4560522"/>
            <a:ext cx="673582" cy="741341"/>
            <a:chOff x="1322581" y="3736782"/>
            <a:chExt cx="673582" cy="741341"/>
          </a:xfrm>
        </p:grpSpPr>
        <p:pic>
          <p:nvPicPr>
            <p:cNvPr id="100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1" name="직사각형 100"/>
            <p:cNvSpPr/>
            <p:nvPr/>
          </p:nvSpPr>
          <p:spPr>
            <a:xfrm>
              <a:off x="1322581" y="4231902"/>
              <a:ext cx="67358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Utils.py</a:t>
              </a:r>
            </a:p>
          </p:txBody>
        </p:sp>
      </p:grpSp>
      <p:pic>
        <p:nvPicPr>
          <p:cNvPr id="102" name="Picture 14" descr="Log - Free business and finance ic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097" y="5973730"/>
            <a:ext cx="616683" cy="6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흐름도 </a:t>
            </a:r>
            <a:r>
              <a:rPr lang="en-US" altLang="ko-KR" sz="16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-</a:t>
            </a:r>
            <a:r>
              <a:rPr lang="en-US" altLang="ko-KR" sz="16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 Initial Input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04" name="이등변 삼각형 10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05" name="직선 화살표 연결선 104"/>
          <p:cNvCxnSpPr/>
          <p:nvPr/>
        </p:nvCxnSpPr>
        <p:spPr>
          <a:xfrm flipH="1">
            <a:off x="4894518" y="2078710"/>
            <a:ext cx="13222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2" descr="aws s3 icon Online Shoppi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79" y="3746555"/>
            <a:ext cx="594852" cy="61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6" name="그룹 85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38" name="직사각형 37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109" name="Picture 2" descr="Folder Ico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4" name="직사각형 43"/>
          <p:cNvSpPr/>
          <p:nvPr/>
        </p:nvSpPr>
        <p:spPr>
          <a:xfrm>
            <a:off x="5402138" y="1807489"/>
            <a:ext cx="4283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호출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83755" y="4365687"/>
            <a:ext cx="6944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S3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6464303" y="1435833"/>
            <a:ext cx="4988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235922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pic>
        <p:nvPicPr>
          <p:cNvPr id="1030" name="Picture 6" descr="Appointment Icon Vector Art, Icons, and Graphics for Free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017" y="915169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cxnSp>
        <p:nvCxnSpPr>
          <p:cNvPr id="96" name="직선 화살표 연결선 95"/>
          <p:cNvCxnSpPr/>
          <p:nvPr/>
        </p:nvCxnSpPr>
        <p:spPr>
          <a:xfrm>
            <a:off x="6464309" y="1392098"/>
            <a:ext cx="17" cy="376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/>
          <p:nvPr/>
        </p:nvCxnSpPr>
        <p:spPr>
          <a:xfrm rot="10800000">
            <a:off x="786062" y="1496184"/>
            <a:ext cx="3428658" cy="58252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꺾인 연결선 40"/>
          <p:cNvCxnSpPr/>
          <p:nvPr/>
        </p:nvCxnSpPr>
        <p:spPr>
          <a:xfrm rot="10800000">
            <a:off x="1981909" y="1488376"/>
            <a:ext cx="2246016" cy="5854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5" name="그룹 44"/>
          <p:cNvGrpSpPr/>
          <p:nvPr/>
        </p:nvGrpSpPr>
        <p:grpSpPr>
          <a:xfrm>
            <a:off x="7420996" y="4560522"/>
            <a:ext cx="673582" cy="741341"/>
            <a:chOff x="1322581" y="3736782"/>
            <a:chExt cx="673582" cy="741341"/>
          </a:xfrm>
        </p:grpSpPr>
        <p:pic>
          <p:nvPicPr>
            <p:cNvPr id="4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직사각형 46"/>
            <p:cNvSpPr/>
            <p:nvPr/>
          </p:nvSpPr>
          <p:spPr>
            <a:xfrm>
              <a:off x="1322581" y="4231902"/>
              <a:ext cx="67358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Utils.py</a:t>
              </a:r>
            </a:p>
          </p:txBody>
        </p:sp>
      </p:grpSp>
      <p:pic>
        <p:nvPicPr>
          <p:cNvPr id="48" name="Picture 14" descr="Log - Free business and finance ic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097" y="5973730"/>
            <a:ext cx="616683" cy="6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흐름도 </a:t>
            </a:r>
            <a:r>
              <a:rPr lang="en-US" altLang="ko-KR" sz="16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- DB Connector </a:t>
            </a:r>
            <a:r>
              <a:rPr lang="ko-KR" altLang="en-US" sz="16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생성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lvl="0">
              <a:buSzPts val="1800"/>
            </a:pP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50" name="이등변 삼각형 49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51" name="직선 화살표 연결선 50"/>
          <p:cNvCxnSpPr/>
          <p:nvPr/>
        </p:nvCxnSpPr>
        <p:spPr>
          <a:xfrm flipH="1">
            <a:off x="4894518" y="2078710"/>
            <a:ext cx="13222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2" descr="aws s3 icon Online Shoppi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79" y="3746555"/>
            <a:ext cx="594852" cy="61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그룹 52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54" name="직사각형 53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55" name="Picture 2" descr="Folder Ico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직사각형 55"/>
          <p:cNvSpPr/>
          <p:nvPr/>
        </p:nvSpPr>
        <p:spPr>
          <a:xfrm>
            <a:off x="1181366" y="1781113"/>
            <a:ext cx="4283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호출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83755" y="4365687"/>
            <a:ext cx="6944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S3</a:t>
            </a:r>
          </a:p>
        </p:txBody>
      </p:sp>
    </p:spTree>
    <p:extLst>
      <p:ext uri="{BB962C8B-B14F-4D97-AF65-F5344CB8AC3E}">
        <p14:creationId xmlns:p14="http://schemas.microsoft.com/office/powerpoint/2010/main" val="397836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6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</a:t>
            </a:r>
            <a:r>
              <a:rPr lang="en-US" altLang="ko-KR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?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2878" y="1482358"/>
            <a:ext cx="7970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대규모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데이터를 효율적으로 수집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처리 및 전송하기 위한 기술과 인프라를 개발하는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작업</a:t>
            </a:r>
            <a:endParaRPr lang="ko-KR" altLang="en-US" sz="12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72878" y="1141899"/>
            <a:ext cx="63917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엔지니어링은 데이터를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수집하고 활용할 수 있도록 시스템을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구축하는 것</a:t>
            </a:r>
            <a:endParaRPr lang="ko-KR" altLang="en-US" sz="12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1" name="이등변 삼각형 1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271971" y="2188182"/>
            <a:ext cx="4497456" cy="399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927325" y="2927793"/>
            <a:ext cx="7330677" cy="2160632"/>
            <a:chOff x="1424574" y="2509070"/>
            <a:chExt cx="6664252" cy="1964210"/>
          </a:xfrm>
        </p:grpSpPr>
        <p:pic>
          <p:nvPicPr>
            <p:cNvPr id="1030" name="Picture 6" descr="Datalake, Datawarehouse &amp; Datamart with BigQuery | by Pro Coder | 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574" y="2537698"/>
              <a:ext cx="4704538" cy="1935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Data Engineering: Data Warehouse, Data Pipeline and Data Engineer Role |  AltexSoft"/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392" t="21504" b="13232"/>
            <a:stretch/>
          </p:blipFill>
          <p:spPr bwMode="auto">
            <a:xfrm>
              <a:off x="6183067" y="2509070"/>
              <a:ext cx="1905759" cy="1756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1359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pic>
        <p:nvPicPr>
          <p:cNvPr id="1030" name="Picture 6" descr="Appointment Icon Vector Art, Icons, and Graphics for Free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017" y="915169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cxnSp>
        <p:nvCxnSpPr>
          <p:cNvPr id="42" name="꺾인 연결선 41"/>
          <p:cNvCxnSpPr/>
          <p:nvPr/>
        </p:nvCxnSpPr>
        <p:spPr>
          <a:xfrm rot="16200000" flipH="1">
            <a:off x="1116122" y="1300551"/>
            <a:ext cx="1466643" cy="10772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꺾인 연결선 42"/>
          <p:cNvCxnSpPr/>
          <p:nvPr/>
        </p:nvCxnSpPr>
        <p:spPr>
          <a:xfrm rot="5400000">
            <a:off x="2534702" y="1933079"/>
            <a:ext cx="1000880" cy="2974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1159757" y="1098236"/>
            <a:ext cx="412748" cy="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 flipH="1">
            <a:off x="2881422" y="2724913"/>
            <a:ext cx="13222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그룹 70"/>
          <p:cNvGrpSpPr/>
          <p:nvPr/>
        </p:nvGrpSpPr>
        <p:grpSpPr>
          <a:xfrm>
            <a:off x="7420996" y="4560522"/>
            <a:ext cx="673582" cy="741341"/>
            <a:chOff x="1322581" y="3736782"/>
            <a:chExt cx="673582" cy="741341"/>
          </a:xfrm>
        </p:grpSpPr>
        <p:pic>
          <p:nvPicPr>
            <p:cNvPr id="72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직사각형 72"/>
            <p:cNvSpPr/>
            <p:nvPr/>
          </p:nvSpPr>
          <p:spPr>
            <a:xfrm>
              <a:off x="1322581" y="4231902"/>
              <a:ext cx="67358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Utils.py</a:t>
              </a:r>
            </a:p>
          </p:txBody>
        </p:sp>
      </p:grpSp>
      <p:pic>
        <p:nvPicPr>
          <p:cNvPr id="74" name="Picture 14" descr="Log - Free business and finance ic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097" y="5973730"/>
            <a:ext cx="616683" cy="6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흐름도 </a:t>
            </a:r>
            <a:r>
              <a:rPr lang="en-US" altLang="ko-KR" sz="16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- Database </a:t>
            </a:r>
            <a:r>
              <a:rPr lang="ko-KR" altLang="en-US" sz="16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조회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76" name="이등변 삼각형 75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77" name="Picture 2" descr="aws s3 icon Online Shoppi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79" y="3746555"/>
            <a:ext cx="594852" cy="61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8" name="그룹 77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79" name="직사각형 78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80" name="Picture 2" descr="Folder Ico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직사각형 45"/>
          <p:cNvSpPr/>
          <p:nvPr/>
        </p:nvSpPr>
        <p:spPr>
          <a:xfrm>
            <a:off x="3366074" y="2426310"/>
            <a:ext cx="4283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호출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484421" y="2284370"/>
            <a:ext cx="6094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Return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383755" y="4365687"/>
            <a:ext cx="6944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S3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3183848" y="1956324"/>
            <a:ext cx="428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참조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568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pic>
        <p:nvPicPr>
          <p:cNvPr id="1030" name="Picture 6" descr="Appointment Icon Vector Art, Icons, and Graphics for Free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017" y="915169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pic>
        <p:nvPicPr>
          <p:cNvPr id="2050" name="Picture 2" descr="Python: Styled DataFrame Viewer - IntelliJ IDEs Plugin | Marketpla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828" y="3186698"/>
            <a:ext cx="297744" cy="29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de - Free web icon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186" y="3197637"/>
            <a:ext cx="279483" cy="27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직선 화살표 연결선 61"/>
          <p:cNvCxnSpPr>
            <a:stCxn id="2052" idx="3"/>
            <a:endCxn id="2050" idx="1"/>
          </p:cNvCxnSpPr>
          <p:nvPr/>
        </p:nvCxnSpPr>
        <p:spPr>
          <a:xfrm flipV="1">
            <a:off x="2429399" y="3335570"/>
            <a:ext cx="330698" cy="1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stCxn id="2050" idx="3"/>
          </p:cNvCxnSpPr>
          <p:nvPr/>
        </p:nvCxnSpPr>
        <p:spPr>
          <a:xfrm flipV="1">
            <a:off x="3112572" y="3326736"/>
            <a:ext cx="1176356" cy="8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>
            <a:off x="4917206" y="3326736"/>
            <a:ext cx="12995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/>
          <p:cNvGrpSpPr/>
          <p:nvPr/>
        </p:nvGrpSpPr>
        <p:grpSpPr>
          <a:xfrm>
            <a:off x="7420996" y="4560522"/>
            <a:ext cx="673582" cy="741341"/>
            <a:chOff x="1322581" y="3736782"/>
            <a:chExt cx="673582" cy="741341"/>
          </a:xfrm>
        </p:grpSpPr>
        <p:pic>
          <p:nvPicPr>
            <p:cNvPr id="54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직사각형 54"/>
            <p:cNvSpPr/>
            <p:nvPr/>
          </p:nvSpPr>
          <p:spPr>
            <a:xfrm>
              <a:off x="1322581" y="4231902"/>
              <a:ext cx="67358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Utils.py</a:t>
              </a:r>
            </a:p>
          </p:txBody>
        </p:sp>
      </p:grpSp>
      <p:pic>
        <p:nvPicPr>
          <p:cNvPr id="56" name="Picture 14" descr="Log - Free business and finance ic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097" y="5973730"/>
            <a:ext cx="616683" cy="6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흐름도 </a:t>
            </a:r>
            <a:r>
              <a:rPr lang="en-US" altLang="ko-KR" sz="16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-</a:t>
            </a:r>
            <a:r>
              <a:rPr lang="en-US" altLang="ko-KR" sz="16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 </a:t>
            </a:r>
            <a:r>
              <a:rPr lang="en-US" altLang="ko-KR" sz="1600" b="1" dirty="0" err="1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Dataframe</a:t>
            </a:r>
            <a:r>
              <a:rPr lang="en-US" altLang="ko-KR" sz="16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 </a:t>
            </a:r>
            <a:r>
              <a:rPr lang="ko-KR" altLang="en-US" sz="16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생성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59" name="이등변 삼각형 58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60" name="Picture 2" descr="aws s3 icon Online Shoppi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79" y="3746555"/>
            <a:ext cx="594852" cy="61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" name="그룹 60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63" name="직사각형 62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64" name="Picture 2" descr="Folder Icon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6" name="Picture 2" descr="Python: Styled DataFrame Viewer - IntelliJ IDEs Plugin | Marketpla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593" y="3175870"/>
            <a:ext cx="297744" cy="29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/>
          <p:cNvSpPr/>
          <p:nvPr/>
        </p:nvSpPr>
        <p:spPr>
          <a:xfrm>
            <a:off x="4960187" y="3005082"/>
            <a:ext cx="4283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호출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374736" y="3005082"/>
            <a:ext cx="6094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Return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383755" y="4365687"/>
            <a:ext cx="6944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S3</a:t>
            </a:r>
          </a:p>
        </p:txBody>
      </p:sp>
    </p:spTree>
    <p:extLst>
      <p:ext uri="{BB962C8B-B14F-4D97-AF65-F5344CB8AC3E}">
        <p14:creationId xmlns:p14="http://schemas.microsoft.com/office/powerpoint/2010/main" val="116104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그룹 68"/>
          <p:cNvGrpSpPr/>
          <p:nvPr/>
        </p:nvGrpSpPr>
        <p:grpSpPr>
          <a:xfrm>
            <a:off x="4055644" y="5965248"/>
            <a:ext cx="1059907" cy="814243"/>
            <a:chOff x="704333" y="5200066"/>
            <a:chExt cx="1059907" cy="814243"/>
          </a:xfrm>
        </p:grpSpPr>
        <p:pic>
          <p:nvPicPr>
            <p:cNvPr id="70" name="Picture 4" descr="Folder icon template black color editable. Folder symbol vector sign  isolated on white background. Simple logo (1174262469) - 게티이미지뱅크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02" t="26946" r="21201" b="26900"/>
            <a:stretch/>
          </p:blipFill>
          <p:spPr bwMode="auto">
            <a:xfrm>
              <a:off x="867099" y="5200066"/>
              <a:ext cx="729776" cy="568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직사각형 70"/>
            <p:cNvSpPr/>
            <p:nvPr/>
          </p:nvSpPr>
          <p:spPr>
            <a:xfrm>
              <a:off x="704333" y="5768088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pic>
        <p:nvPicPr>
          <p:cNvPr id="1030" name="Picture 6" descr="Appointment Icon Vector Art, Icons, and Graphics for Free Downloa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017" y="915169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cxnSp>
        <p:nvCxnSpPr>
          <p:cNvPr id="49" name="꺾인 연결선 48"/>
          <p:cNvCxnSpPr/>
          <p:nvPr/>
        </p:nvCxnSpPr>
        <p:spPr>
          <a:xfrm rot="5400000">
            <a:off x="4501078" y="4321142"/>
            <a:ext cx="2356670" cy="156979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 flipH="1">
            <a:off x="4917206" y="3569221"/>
            <a:ext cx="12995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/>
          <p:cNvGrpSpPr/>
          <p:nvPr/>
        </p:nvGrpSpPr>
        <p:grpSpPr>
          <a:xfrm>
            <a:off x="7420996" y="4560522"/>
            <a:ext cx="673582" cy="741341"/>
            <a:chOff x="1322581" y="3736782"/>
            <a:chExt cx="673582" cy="741341"/>
          </a:xfrm>
        </p:grpSpPr>
        <p:pic>
          <p:nvPicPr>
            <p:cNvPr id="55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직사각형 55"/>
            <p:cNvSpPr/>
            <p:nvPr/>
          </p:nvSpPr>
          <p:spPr>
            <a:xfrm>
              <a:off x="1322581" y="4231902"/>
              <a:ext cx="67358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Utils.py</a:t>
              </a:r>
            </a:p>
          </p:txBody>
        </p:sp>
      </p:grpSp>
      <p:pic>
        <p:nvPicPr>
          <p:cNvPr id="57" name="Picture 14" descr="Log - Free business and finance icon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097" y="5973730"/>
            <a:ext cx="616683" cy="6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흐름도 </a:t>
            </a:r>
            <a:r>
              <a:rPr lang="en-US" altLang="ko-KR" sz="16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- </a:t>
            </a:r>
            <a:r>
              <a:rPr lang="en-US" altLang="ko-KR" sz="1600" b="1" dirty="0" err="1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Dataframe</a:t>
            </a:r>
            <a:r>
              <a:rPr lang="en-US" altLang="ko-KR" sz="16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 </a:t>
            </a:r>
            <a:r>
              <a:rPr lang="ko-KR" altLang="en-US" sz="16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임시 저장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lvl="0">
              <a:buSzPts val="1800"/>
            </a:pP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60" name="이등변 삼각형 59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61" name="Picture 2" descr="aws s3 icon Online Shoppi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79" y="3746555"/>
            <a:ext cx="594852" cy="61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Python: Styled DataFrame Viewer - IntelliJ IDEs Plugin | Marketplac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579" y="5004119"/>
            <a:ext cx="297744" cy="29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5319564" y="3234965"/>
            <a:ext cx="6094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Return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6035980" y="5628166"/>
            <a:ext cx="428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3755" y="4365687"/>
            <a:ext cx="6944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S3</a:t>
            </a:r>
          </a:p>
        </p:txBody>
      </p:sp>
    </p:spTree>
    <p:extLst>
      <p:ext uri="{BB962C8B-B14F-4D97-AF65-F5344CB8AC3E}">
        <p14:creationId xmlns:p14="http://schemas.microsoft.com/office/powerpoint/2010/main" val="82367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72"/>
          <p:cNvGrpSpPr/>
          <p:nvPr/>
        </p:nvGrpSpPr>
        <p:grpSpPr>
          <a:xfrm>
            <a:off x="4055644" y="5965248"/>
            <a:ext cx="1059907" cy="814243"/>
            <a:chOff x="704333" y="5200066"/>
            <a:chExt cx="1059907" cy="814243"/>
          </a:xfrm>
        </p:grpSpPr>
        <p:pic>
          <p:nvPicPr>
            <p:cNvPr id="74" name="Picture 4" descr="Folder icon template black color editable. Folder symbol vector sign  isolated on white background. Simple logo (1174262469) - 게티이미지뱅크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02" t="26946" r="21201" b="26900"/>
            <a:stretch/>
          </p:blipFill>
          <p:spPr bwMode="auto">
            <a:xfrm>
              <a:off x="867099" y="5200066"/>
              <a:ext cx="729776" cy="568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" name="직사각형 74"/>
            <p:cNvSpPr/>
            <p:nvPr/>
          </p:nvSpPr>
          <p:spPr>
            <a:xfrm>
              <a:off x="704333" y="5768088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pic>
        <p:nvPicPr>
          <p:cNvPr id="1030" name="Picture 6" descr="Appointment Icon Vector Art, Icons, and Graphics for Free Downloa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017" y="915169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pic>
        <p:nvPicPr>
          <p:cNvPr id="1040" name="Picture 16" descr="AWS Simple Icons Explained: The Storage Set | Gliffy by Perforc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17" y="3749004"/>
            <a:ext cx="592499" cy="6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직선 화살표 연결선 52"/>
          <p:cNvCxnSpPr>
            <a:endCxn id="16" idx="3"/>
          </p:cNvCxnSpPr>
          <p:nvPr/>
        </p:nvCxnSpPr>
        <p:spPr>
          <a:xfrm flipH="1">
            <a:off x="2895249" y="4045160"/>
            <a:ext cx="1387186" cy="12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16" idx="1"/>
            <a:endCxn id="1040" idx="3"/>
          </p:cNvCxnSpPr>
          <p:nvPr/>
        </p:nvCxnSpPr>
        <p:spPr>
          <a:xfrm flipH="1">
            <a:off x="1027216" y="4057346"/>
            <a:ext cx="13729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그룹 65"/>
          <p:cNvGrpSpPr/>
          <p:nvPr/>
        </p:nvGrpSpPr>
        <p:grpSpPr>
          <a:xfrm>
            <a:off x="7420996" y="4560522"/>
            <a:ext cx="673582" cy="741341"/>
            <a:chOff x="1322581" y="3736782"/>
            <a:chExt cx="673582" cy="741341"/>
          </a:xfrm>
        </p:grpSpPr>
        <p:pic>
          <p:nvPicPr>
            <p:cNvPr id="67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직사각형 68"/>
            <p:cNvSpPr/>
            <p:nvPr/>
          </p:nvSpPr>
          <p:spPr>
            <a:xfrm>
              <a:off x="1322581" y="4231902"/>
              <a:ext cx="67358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Utils.py</a:t>
              </a:r>
            </a:p>
          </p:txBody>
        </p:sp>
      </p:grpSp>
      <p:pic>
        <p:nvPicPr>
          <p:cNvPr id="70" name="Picture 14" descr="Log - Free business and finance ic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097" y="5973730"/>
            <a:ext cx="616683" cy="6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흐름도 </a:t>
            </a:r>
            <a:r>
              <a:rPr lang="en-US" altLang="ko-KR" sz="16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- </a:t>
            </a:r>
            <a:r>
              <a:rPr lang="en-US" altLang="ko-KR" sz="1600" b="1" dirty="0" err="1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Dataframe</a:t>
            </a:r>
            <a:r>
              <a:rPr lang="en-US" altLang="ko-KR" sz="16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 </a:t>
            </a:r>
            <a:r>
              <a:rPr lang="ko-KR" altLang="en-US" sz="16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업로드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lvl="0">
              <a:buSzPts val="1800"/>
            </a:pP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72" name="이등변 삼각형 71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76" name="꺾인 연결선 75"/>
          <p:cNvCxnSpPr/>
          <p:nvPr/>
        </p:nvCxnSpPr>
        <p:spPr>
          <a:xfrm rot="16200000" flipH="1">
            <a:off x="556106" y="2037125"/>
            <a:ext cx="2328330" cy="13339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1" name="Picture 2" descr="Python: Styled DataFrame Viewer - IntelliJ IDEs Plugin | Marketplac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085" y="3908473"/>
            <a:ext cx="297744" cy="29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/>
          <p:cNvSpPr/>
          <p:nvPr/>
        </p:nvSpPr>
        <p:spPr>
          <a:xfrm>
            <a:off x="3390549" y="3749004"/>
            <a:ext cx="4283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호출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83755" y="4365687"/>
            <a:ext cx="6944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S3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3563854" y="5102863"/>
            <a:ext cx="428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참조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3" name="꺾인 연결선 2"/>
          <p:cNvCxnSpPr/>
          <p:nvPr/>
        </p:nvCxnSpPr>
        <p:spPr>
          <a:xfrm>
            <a:off x="2895249" y="4229650"/>
            <a:ext cx="1323161" cy="1992648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01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pic>
        <p:nvPicPr>
          <p:cNvPr id="1030" name="Picture 6" descr="Appointment Icon Vector Art, Icons, and Graphics for Free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017" y="915169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pic>
        <p:nvPicPr>
          <p:cNvPr id="1040" name="Picture 16" descr="AWS Simple Icons Explained: The Storage Set | Gliffy by Perfor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17" y="3749004"/>
            <a:ext cx="592499" cy="6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꺾인 연결선 53"/>
          <p:cNvCxnSpPr>
            <a:stCxn id="22" idx="2"/>
            <a:endCxn id="1032" idx="1"/>
          </p:cNvCxnSpPr>
          <p:nvPr/>
        </p:nvCxnSpPr>
        <p:spPr>
          <a:xfrm rot="16200000" flipH="1">
            <a:off x="3096918" y="5098855"/>
            <a:ext cx="736288" cy="16347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flipV="1">
            <a:off x="2942552" y="4195495"/>
            <a:ext cx="1346376" cy="8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 flipH="1">
            <a:off x="2908149" y="5082372"/>
            <a:ext cx="1387186" cy="12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/>
          <p:cNvGrpSpPr/>
          <p:nvPr/>
        </p:nvGrpSpPr>
        <p:grpSpPr>
          <a:xfrm>
            <a:off x="7420996" y="4560522"/>
            <a:ext cx="673582" cy="741341"/>
            <a:chOff x="1322581" y="3736782"/>
            <a:chExt cx="673582" cy="741341"/>
          </a:xfrm>
        </p:grpSpPr>
        <p:pic>
          <p:nvPicPr>
            <p:cNvPr id="64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직사각형 65"/>
            <p:cNvSpPr/>
            <p:nvPr/>
          </p:nvSpPr>
          <p:spPr>
            <a:xfrm>
              <a:off x="1322581" y="4231902"/>
              <a:ext cx="67358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Utils.py</a:t>
              </a:r>
            </a:p>
          </p:txBody>
        </p:sp>
      </p:grpSp>
      <p:pic>
        <p:nvPicPr>
          <p:cNvPr id="67" name="Picture 14" descr="Log - Free business and finance icon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097" y="5973730"/>
            <a:ext cx="616683" cy="6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흐름도 </a:t>
            </a:r>
            <a:r>
              <a:rPr lang="en-US" altLang="ko-KR" sz="16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- </a:t>
            </a:r>
            <a:r>
              <a:rPr lang="en-US" altLang="ko-KR" sz="1600" b="1" dirty="0" err="1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Dataframe</a:t>
            </a:r>
            <a:r>
              <a:rPr lang="en-US" altLang="ko-KR" sz="16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 </a:t>
            </a:r>
            <a:r>
              <a:rPr lang="ko-KR" altLang="en-US" sz="16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삭제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lvl="0">
              <a:buSzPts val="1800"/>
            </a:pP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72" name="이등변 삼각형 71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79" name="직사각형 78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80" name="Picture 2" descr="Folder Ico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직사각형 44"/>
          <p:cNvSpPr/>
          <p:nvPr/>
        </p:nvSpPr>
        <p:spPr>
          <a:xfrm>
            <a:off x="3292154" y="3891040"/>
            <a:ext cx="6094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Return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3401579" y="4748815"/>
            <a:ext cx="4283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호출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250901" y="5952894"/>
            <a:ext cx="428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smtClean="0">
                <a:solidFill>
                  <a:schemeClr val="accent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삭제</a:t>
            </a:r>
            <a:endParaRPr lang="en-US" altLang="ko-KR" sz="1000" dirty="0" smtClean="0">
              <a:solidFill>
                <a:schemeClr val="accent2">
                  <a:lumMod val="7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83755" y="4365687"/>
            <a:ext cx="6944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S3</a:t>
            </a:r>
          </a:p>
        </p:txBody>
      </p:sp>
    </p:spTree>
    <p:extLst>
      <p:ext uri="{BB962C8B-B14F-4D97-AF65-F5344CB8AC3E}">
        <p14:creationId xmlns:p14="http://schemas.microsoft.com/office/powerpoint/2010/main" val="287835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pic>
        <p:nvPicPr>
          <p:cNvPr id="1030" name="Picture 6" descr="Appointment Icon Vector Art, Icons, and Graphics for Free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017" y="915169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pic>
        <p:nvPicPr>
          <p:cNvPr id="1040" name="Picture 16" descr="AWS Simple Icons Explained: The Storage Set | Gliffy by Perfor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17" y="3749004"/>
            <a:ext cx="592499" cy="6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그룹 62"/>
          <p:cNvGrpSpPr/>
          <p:nvPr/>
        </p:nvGrpSpPr>
        <p:grpSpPr>
          <a:xfrm>
            <a:off x="7420996" y="4560522"/>
            <a:ext cx="673582" cy="741341"/>
            <a:chOff x="1322581" y="3736782"/>
            <a:chExt cx="673582" cy="741341"/>
          </a:xfrm>
        </p:grpSpPr>
        <p:pic>
          <p:nvPicPr>
            <p:cNvPr id="64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직사각형 65"/>
            <p:cNvSpPr/>
            <p:nvPr/>
          </p:nvSpPr>
          <p:spPr>
            <a:xfrm>
              <a:off x="1322581" y="4231902"/>
              <a:ext cx="67358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Utils.py</a:t>
              </a:r>
            </a:p>
          </p:txBody>
        </p:sp>
      </p:grpSp>
      <p:pic>
        <p:nvPicPr>
          <p:cNvPr id="67" name="Picture 14" descr="Log - Free business and finance icon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097" y="5973730"/>
            <a:ext cx="616683" cy="6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9" name="직선 화살표 연결선 68"/>
          <p:cNvCxnSpPr/>
          <p:nvPr/>
        </p:nvCxnSpPr>
        <p:spPr>
          <a:xfrm>
            <a:off x="7757787" y="5326346"/>
            <a:ext cx="652" cy="6107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endCxn id="64" idx="1"/>
          </p:cNvCxnSpPr>
          <p:nvPr/>
        </p:nvCxnSpPr>
        <p:spPr>
          <a:xfrm>
            <a:off x="4958958" y="4804335"/>
            <a:ext cx="2551263" cy="37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흐름도 </a:t>
            </a:r>
            <a:r>
              <a:rPr lang="en-US" altLang="ko-KR" sz="16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- </a:t>
            </a:r>
            <a:r>
              <a:rPr lang="ko-KR" altLang="en-US" sz="16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로그파일</a:t>
            </a:r>
            <a:r>
              <a:rPr lang="en-US" altLang="ko-KR" sz="16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 </a:t>
            </a:r>
            <a:r>
              <a:rPr lang="ko-KR" altLang="en-US" sz="16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생성</a:t>
            </a:r>
          </a:p>
          <a:p>
            <a:pPr lvl="0">
              <a:buSzPts val="1800"/>
            </a:pP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72" name="이등변 삼각형 71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74" name="직사각형 73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75" name="Picture 2" descr="Folder Ico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4" name="직사각형 43"/>
          <p:cNvSpPr/>
          <p:nvPr/>
        </p:nvSpPr>
        <p:spPr>
          <a:xfrm>
            <a:off x="6100301" y="4497687"/>
            <a:ext cx="4283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호출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757779" y="5514686"/>
            <a:ext cx="428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생성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83755" y="4365687"/>
            <a:ext cx="6944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S3</a:t>
            </a:r>
          </a:p>
        </p:txBody>
      </p:sp>
    </p:spTree>
    <p:extLst>
      <p:ext uri="{BB962C8B-B14F-4D97-AF65-F5344CB8AC3E}">
        <p14:creationId xmlns:p14="http://schemas.microsoft.com/office/powerpoint/2010/main" val="231125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pic>
        <p:nvPicPr>
          <p:cNvPr id="1030" name="Picture 6" descr="Appointment Icon Vector Art, Icons, and Graphics for Free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017" y="915169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pic>
        <p:nvPicPr>
          <p:cNvPr id="1040" name="Picture 16" descr="AWS Simple Icons Explained: The Storage Set | Gliffy by Perfor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17" y="3749004"/>
            <a:ext cx="592499" cy="6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ython: Styled DataFrame Viewer - IntelliJ IDEs Plugin | Marketplac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828" y="3186698"/>
            <a:ext cx="297744" cy="29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de - Free web ic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186" y="3197637"/>
            <a:ext cx="279483" cy="27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직선 화살표 연결선 61"/>
          <p:cNvCxnSpPr>
            <a:stCxn id="2052" idx="3"/>
            <a:endCxn id="2050" idx="1"/>
          </p:cNvCxnSpPr>
          <p:nvPr/>
        </p:nvCxnSpPr>
        <p:spPr>
          <a:xfrm flipV="1">
            <a:off x="2429399" y="3335570"/>
            <a:ext cx="330698" cy="1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/>
          <p:cNvGrpSpPr/>
          <p:nvPr/>
        </p:nvGrpSpPr>
        <p:grpSpPr>
          <a:xfrm>
            <a:off x="7420996" y="4560522"/>
            <a:ext cx="673582" cy="741341"/>
            <a:chOff x="1322581" y="3736782"/>
            <a:chExt cx="673582" cy="741341"/>
          </a:xfrm>
        </p:grpSpPr>
        <p:pic>
          <p:nvPicPr>
            <p:cNvPr id="64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직사각형 65"/>
            <p:cNvSpPr/>
            <p:nvPr/>
          </p:nvSpPr>
          <p:spPr>
            <a:xfrm>
              <a:off x="1322581" y="4231902"/>
              <a:ext cx="67358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Utils.py</a:t>
              </a:r>
            </a:p>
          </p:txBody>
        </p:sp>
      </p:grpSp>
      <p:pic>
        <p:nvPicPr>
          <p:cNvPr id="67" name="Picture 14" descr="Log - Free business and finance icon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097" y="5973730"/>
            <a:ext cx="616683" cy="6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72" name="이등변 삼각형 71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74" name="직사각형 73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75" name="Picture 2" descr="Folder Icon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7" name="직선 화살표 연결선 46"/>
          <p:cNvCxnSpPr/>
          <p:nvPr/>
        </p:nvCxnSpPr>
        <p:spPr>
          <a:xfrm>
            <a:off x="6464309" y="1392098"/>
            <a:ext cx="17" cy="376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H="1">
            <a:off x="4894518" y="2078710"/>
            <a:ext cx="13222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/>
          <p:nvPr/>
        </p:nvCxnSpPr>
        <p:spPr>
          <a:xfrm rot="10800000">
            <a:off x="786062" y="1496184"/>
            <a:ext cx="3428658" cy="58252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꺾인 연결선 49"/>
          <p:cNvCxnSpPr/>
          <p:nvPr/>
        </p:nvCxnSpPr>
        <p:spPr>
          <a:xfrm rot="10800000">
            <a:off x="1981909" y="1488376"/>
            <a:ext cx="2246016" cy="5854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꺾인 연결선 50"/>
          <p:cNvCxnSpPr/>
          <p:nvPr/>
        </p:nvCxnSpPr>
        <p:spPr>
          <a:xfrm rot="16200000" flipH="1">
            <a:off x="1116122" y="1300551"/>
            <a:ext cx="1466643" cy="10772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꺾인 연결선 51"/>
          <p:cNvCxnSpPr/>
          <p:nvPr/>
        </p:nvCxnSpPr>
        <p:spPr>
          <a:xfrm rot="5400000">
            <a:off x="2534702" y="1933079"/>
            <a:ext cx="1000880" cy="2974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 flipV="1">
            <a:off x="1159757" y="1098236"/>
            <a:ext cx="412748" cy="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flipH="1">
            <a:off x="2881422" y="2724913"/>
            <a:ext cx="13222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/>
          <p:nvPr/>
        </p:nvCxnSpPr>
        <p:spPr>
          <a:xfrm rot="5400000">
            <a:off x="4501078" y="4321142"/>
            <a:ext cx="2356670" cy="156979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H="1">
            <a:off x="4917206" y="3569221"/>
            <a:ext cx="12995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 descr="Python: Styled DataFrame Viewer - IntelliJ IDEs Plugin | Marketplac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579" y="5004119"/>
            <a:ext cx="297744" cy="29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직선 화살표 연결선 57"/>
          <p:cNvCxnSpPr/>
          <p:nvPr/>
        </p:nvCxnSpPr>
        <p:spPr>
          <a:xfrm flipV="1">
            <a:off x="3112572" y="3326736"/>
            <a:ext cx="1176356" cy="8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4917206" y="3326736"/>
            <a:ext cx="12995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9"/>
          <p:cNvCxnSpPr/>
          <p:nvPr/>
        </p:nvCxnSpPr>
        <p:spPr>
          <a:xfrm rot="16200000" flipH="1">
            <a:off x="3096918" y="5098855"/>
            <a:ext cx="736288" cy="16347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flipH="1">
            <a:off x="2908149" y="5082372"/>
            <a:ext cx="1387186" cy="12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>
            <a:off x="7757787" y="5326346"/>
            <a:ext cx="652" cy="6107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/>
          <p:nvPr/>
        </p:nvCxnSpPr>
        <p:spPr>
          <a:xfrm>
            <a:off x="4958958" y="4804335"/>
            <a:ext cx="2551263" cy="37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/>
          <p:nvPr/>
        </p:nvCxnSpPr>
        <p:spPr>
          <a:xfrm flipH="1">
            <a:off x="2895249" y="4045160"/>
            <a:ext cx="1387186" cy="12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 flipH="1">
            <a:off x="1027216" y="4057346"/>
            <a:ext cx="13729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꺾인 연결선 79"/>
          <p:cNvCxnSpPr/>
          <p:nvPr/>
        </p:nvCxnSpPr>
        <p:spPr>
          <a:xfrm rot="16200000" flipH="1">
            <a:off x="556106" y="2037125"/>
            <a:ext cx="2328330" cy="13339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/>
          <p:nvPr/>
        </p:nvCxnSpPr>
        <p:spPr>
          <a:xfrm flipV="1">
            <a:off x="2942552" y="4195495"/>
            <a:ext cx="1346376" cy="8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/>
          <p:cNvSpPr/>
          <p:nvPr/>
        </p:nvSpPr>
        <p:spPr>
          <a:xfrm>
            <a:off x="383755" y="4365687"/>
            <a:ext cx="6944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S3</a:t>
            </a:r>
          </a:p>
        </p:txBody>
      </p:sp>
      <p:pic>
        <p:nvPicPr>
          <p:cNvPr id="70" name="Picture 2" descr="Python: Styled DataFrame Viewer - IntelliJ IDEs Plugin | Marketplac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085" y="3908473"/>
            <a:ext cx="297744" cy="29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꺾인 연결선 81"/>
          <p:cNvCxnSpPr/>
          <p:nvPr/>
        </p:nvCxnSpPr>
        <p:spPr>
          <a:xfrm>
            <a:off x="2895249" y="4274239"/>
            <a:ext cx="1382586" cy="1834945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32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pic>
        <p:nvPicPr>
          <p:cNvPr id="1030" name="Picture 6" descr="Appointment Icon Vector Art, Icons, and Graphics for Free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017" y="915169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pic>
        <p:nvPicPr>
          <p:cNvPr id="1040" name="Picture 16" descr="AWS Simple Icons Explained: The Storage Set | Gliffy by Perfor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17" y="3749004"/>
            <a:ext cx="592499" cy="6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ython: Styled DataFrame Viewer - IntelliJ IDEs Plugin | Marketplac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828" y="3186698"/>
            <a:ext cx="297744" cy="29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de - Free web ic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186" y="3197637"/>
            <a:ext cx="279483" cy="27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직선 화살표 연결선 61"/>
          <p:cNvCxnSpPr>
            <a:stCxn id="2052" idx="3"/>
            <a:endCxn id="2050" idx="1"/>
          </p:cNvCxnSpPr>
          <p:nvPr/>
        </p:nvCxnSpPr>
        <p:spPr>
          <a:xfrm flipV="1">
            <a:off x="2429399" y="3335570"/>
            <a:ext cx="330698" cy="1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/>
          <p:cNvGrpSpPr/>
          <p:nvPr/>
        </p:nvGrpSpPr>
        <p:grpSpPr>
          <a:xfrm>
            <a:off x="7420996" y="4560522"/>
            <a:ext cx="673582" cy="741341"/>
            <a:chOff x="1322581" y="3736782"/>
            <a:chExt cx="673582" cy="741341"/>
          </a:xfrm>
        </p:grpSpPr>
        <p:pic>
          <p:nvPicPr>
            <p:cNvPr id="64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직사각형 65"/>
            <p:cNvSpPr/>
            <p:nvPr/>
          </p:nvSpPr>
          <p:spPr>
            <a:xfrm>
              <a:off x="1322581" y="4231902"/>
              <a:ext cx="67358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bg1">
                      <a:lumMod val="85000"/>
                    </a:schemeClr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Utils.py</a:t>
              </a:r>
            </a:p>
          </p:txBody>
        </p:sp>
      </p:grpSp>
      <p:pic>
        <p:nvPicPr>
          <p:cNvPr id="67" name="Picture 14" descr="Log - Free business and finance icons"/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097" y="5973730"/>
            <a:ext cx="616683" cy="6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72" name="이등변 삼각형 71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74" name="직사각형 73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75" name="Picture 2" descr="Folder Icon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7" name="직선 화살표 연결선 46"/>
          <p:cNvCxnSpPr/>
          <p:nvPr/>
        </p:nvCxnSpPr>
        <p:spPr>
          <a:xfrm>
            <a:off x="6464309" y="1392098"/>
            <a:ext cx="17" cy="376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H="1">
            <a:off x="4894518" y="2078710"/>
            <a:ext cx="13222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/>
          <p:nvPr/>
        </p:nvCxnSpPr>
        <p:spPr>
          <a:xfrm rot="10800000">
            <a:off x="786062" y="1496184"/>
            <a:ext cx="3428658" cy="58252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꺾인 연결선 49"/>
          <p:cNvCxnSpPr/>
          <p:nvPr/>
        </p:nvCxnSpPr>
        <p:spPr>
          <a:xfrm rot="10800000">
            <a:off x="1981909" y="1488376"/>
            <a:ext cx="2246016" cy="5854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꺾인 연결선 50"/>
          <p:cNvCxnSpPr/>
          <p:nvPr/>
        </p:nvCxnSpPr>
        <p:spPr>
          <a:xfrm rot="16200000" flipH="1">
            <a:off x="1116122" y="1300551"/>
            <a:ext cx="1466643" cy="10772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꺾인 연결선 51"/>
          <p:cNvCxnSpPr/>
          <p:nvPr/>
        </p:nvCxnSpPr>
        <p:spPr>
          <a:xfrm rot="5400000">
            <a:off x="2534702" y="1933079"/>
            <a:ext cx="1000880" cy="2974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 flipV="1">
            <a:off x="1159757" y="1098236"/>
            <a:ext cx="412748" cy="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flipH="1">
            <a:off x="2881422" y="2724913"/>
            <a:ext cx="13222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/>
          <p:nvPr/>
        </p:nvCxnSpPr>
        <p:spPr>
          <a:xfrm rot="5400000">
            <a:off x="4501078" y="4321142"/>
            <a:ext cx="2356670" cy="156979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H="1">
            <a:off x="4917206" y="3569221"/>
            <a:ext cx="12995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 descr="Python: Styled DataFrame Viewer - IntelliJ IDEs Plugin | Marketplac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579" y="5004119"/>
            <a:ext cx="297744" cy="29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직선 화살표 연결선 57"/>
          <p:cNvCxnSpPr/>
          <p:nvPr/>
        </p:nvCxnSpPr>
        <p:spPr>
          <a:xfrm flipV="1">
            <a:off x="3112572" y="3326736"/>
            <a:ext cx="1176356" cy="8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4917206" y="3326736"/>
            <a:ext cx="12995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9"/>
          <p:cNvCxnSpPr/>
          <p:nvPr/>
        </p:nvCxnSpPr>
        <p:spPr>
          <a:xfrm rot="16200000" flipH="1">
            <a:off x="3096918" y="5098855"/>
            <a:ext cx="736288" cy="16347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/>
          <p:nvPr/>
        </p:nvCxnSpPr>
        <p:spPr>
          <a:xfrm flipV="1">
            <a:off x="2942552" y="4189444"/>
            <a:ext cx="1346376" cy="8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flipH="1">
            <a:off x="2908149" y="5082372"/>
            <a:ext cx="1387186" cy="12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>
            <a:off x="7757787" y="5326346"/>
            <a:ext cx="652" cy="61078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>
            <a:off x="4958958" y="4804335"/>
            <a:ext cx="2551263" cy="37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 flipH="1">
            <a:off x="2895249" y="4045160"/>
            <a:ext cx="1387186" cy="12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/>
          <p:nvPr/>
        </p:nvCxnSpPr>
        <p:spPr>
          <a:xfrm flipH="1">
            <a:off x="1027216" y="4057346"/>
            <a:ext cx="13729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꺾인 연결선 77"/>
          <p:cNvCxnSpPr/>
          <p:nvPr/>
        </p:nvCxnSpPr>
        <p:spPr>
          <a:xfrm rot="16200000" flipH="1">
            <a:off x="556106" y="2037125"/>
            <a:ext cx="2328330" cy="13339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383755" y="4365687"/>
            <a:ext cx="6944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S3</a:t>
            </a:r>
          </a:p>
        </p:txBody>
      </p:sp>
      <p:pic>
        <p:nvPicPr>
          <p:cNvPr id="80" name="Picture 2" descr="Python: Styled DataFrame Viewer - IntelliJ IDEs Plugin | Marketplac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085" y="3908473"/>
            <a:ext cx="297744" cy="29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꺾인 연결선 81"/>
          <p:cNvCxnSpPr/>
          <p:nvPr/>
        </p:nvCxnSpPr>
        <p:spPr>
          <a:xfrm>
            <a:off x="2895249" y="4274239"/>
            <a:ext cx="1382586" cy="1834945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84" name="그룹 83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85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" name="직사각형 85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8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" name="직사각형 88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482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8;p1"/>
          <p:cNvSpPr txBox="1"/>
          <p:nvPr/>
        </p:nvSpPr>
        <p:spPr>
          <a:xfrm>
            <a:off x="4605424" y="2245298"/>
            <a:ext cx="4393975" cy="2012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01	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프로젝트 아키텍처 소개</a:t>
            </a:r>
          </a:p>
          <a:p>
            <a:pPr lvl="0">
              <a:buSzPts val="1800"/>
            </a:pPr>
            <a:endParaRPr lang="ko-KR" alt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lvl="0">
              <a:buSzPts val="1800"/>
            </a:pPr>
            <a:r>
              <a:rPr lang="en-US" altLang="ko-KR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02	</a:t>
            </a:r>
            <a:r>
              <a:rPr lang="ko-KR" altLang="en-US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프로젝트 상세 흐름도</a:t>
            </a:r>
            <a:endParaRPr lang="en-US" altLang="ko-KR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lvl="0">
              <a:buSzPts val="1800"/>
            </a:pPr>
            <a:endParaRPr lang="en-US" altLang="ko-KR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lvl="0">
              <a:buSzPts val="1800"/>
            </a:pPr>
            <a:r>
              <a:rPr lang="en-US" altLang="ko-KR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03	</a:t>
            </a:r>
            <a:r>
              <a:rPr lang="ko-KR" altLang="en-US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프로젝트 시연</a:t>
            </a:r>
            <a:endParaRPr lang="en-US" altLang="ko-KR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lvl="0">
              <a:buSzPts val="1800"/>
            </a:pPr>
            <a:endParaRPr lang="ko-KR" alt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1" name="Google Shape;28;p1"/>
          <p:cNvSpPr txBox="1"/>
          <p:nvPr/>
        </p:nvSpPr>
        <p:spPr>
          <a:xfrm>
            <a:off x="4411641" y="975455"/>
            <a:ext cx="4696022" cy="443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파이프라인 </a:t>
            </a: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End-to-End </a:t>
            </a: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프로젝트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184276" y="1077905"/>
            <a:ext cx="40486" cy="537106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25947" y="786920"/>
            <a:ext cx="3703655" cy="12234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1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엔지니어링의 개요 및 실습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엔지니어링 소개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천재교육 실무에서의 데이터 엔지니어링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실습 범위 안내 및 기초 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5946" y="2010332"/>
            <a:ext cx="3703655" cy="9694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2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파이프라인 구성 실습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Sub Module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구성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&gt;  Main Module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구성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5946" y="2979828"/>
            <a:ext cx="3703655" cy="9694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파이프라인 </a:t>
            </a: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End-to-End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프로젝트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프로젝트 아키텍처 소개</a:t>
            </a:r>
            <a:endParaRPr lang="en-US" altLang="ko-KR" sz="1100" b="1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프로젝트 실습</a:t>
            </a:r>
            <a:endParaRPr lang="en-US" altLang="ko-KR" sz="1100" b="1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5945" y="3949324"/>
            <a:ext cx="3703655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4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Apache Spark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의 개요 및 실습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파이프라인 프로젝트 리뷰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Apache Spark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소개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en-US" altLang="ko-KR" sz="1100" dirty="0" err="1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Pyspark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100" dirty="0" err="1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환경구성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&amp;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코드 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과제 안내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5945" y="5426652"/>
            <a:ext cx="3703655" cy="12234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5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Cloud 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에서의 데이터 엔지니어링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Spark ML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AWS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서비스를 이용한 데이터 처리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서비스 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&amp;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관련 자격증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소개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461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파이프라인 </a:t>
            </a: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End-to-End </a:t>
            </a: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프로젝트</a:t>
            </a:r>
          </a:p>
        </p:txBody>
      </p:sp>
      <p:sp>
        <p:nvSpPr>
          <p:cNvPr id="72" name="이등변 삼각형 71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91371" y="1946591"/>
            <a:ext cx="7295642" cy="3545867"/>
            <a:chOff x="872878" y="1655920"/>
            <a:chExt cx="7295642" cy="3545867"/>
          </a:xfrm>
        </p:grpSpPr>
        <p:grpSp>
          <p:nvGrpSpPr>
            <p:cNvPr id="22" name="그룹 21"/>
            <p:cNvGrpSpPr/>
            <p:nvPr/>
          </p:nvGrpSpPr>
          <p:grpSpPr>
            <a:xfrm>
              <a:off x="872878" y="1655920"/>
              <a:ext cx="7295642" cy="3545867"/>
              <a:chOff x="872878" y="844464"/>
              <a:chExt cx="7295642" cy="3545867"/>
            </a:xfrm>
          </p:grpSpPr>
          <p:grpSp>
            <p:nvGrpSpPr>
              <p:cNvPr id="23" name="그룹 22"/>
              <p:cNvGrpSpPr/>
              <p:nvPr/>
            </p:nvGrpSpPr>
            <p:grpSpPr>
              <a:xfrm>
                <a:off x="872878" y="846878"/>
                <a:ext cx="7295642" cy="3543453"/>
                <a:chOff x="872878" y="2203338"/>
                <a:chExt cx="7295642" cy="3543453"/>
              </a:xfrm>
            </p:grpSpPr>
            <p:pic>
              <p:nvPicPr>
                <p:cNvPr id="26" name="Picture 2" descr="Data Engineering: Data Warehouse, Data Pipeline and Data Engineer Role |  AltexSoft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2878" y="2203338"/>
                  <a:ext cx="7295642" cy="32568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7" name="직사각형 26"/>
                <p:cNvSpPr/>
                <p:nvPr/>
              </p:nvSpPr>
              <p:spPr>
                <a:xfrm>
                  <a:off x="6377445" y="4989837"/>
                  <a:ext cx="1774300" cy="7569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4" name="직사각형 23"/>
              <p:cNvSpPr/>
              <p:nvPr/>
            </p:nvSpPr>
            <p:spPr>
              <a:xfrm>
                <a:off x="2266682" y="844464"/>
                <a:ext cx="4497456" cy="3990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모서리가 둥근 직사각형 19"/>
            <p:cNvSpPr/>
            <p:nvPr/>
          </p:nvSpPr>
          <p:spPr>
            <a:xfrm>
              <a:off x="2737144" y="2004415"/>
              <a:ext cx="5292620" cy="2761367"/>
            </a:xfrm>
            <a:prstGeom prst="round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Picture 18" descr="AWS Architecture Icons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82" t="12176" r="12231" b="19152"/>
            <a:stretch/>
          </p:blipFill>
          <p:spPr bwMode="auto">
            <a:xfrm>
              <a:off x="4941393" y="1701634"/>
              <a:ext cx="884121" cy="418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600" b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프로젝트 아키텍처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30" name="이등변 삼각형 29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65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6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</a:t>
            </a:r>
            <a:r>
              <a:rPr lang="en-US" altLang="ko-KR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?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1" name="이등변 삼각형 1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271971" y="2127622"/>
            <a:ext cx="4497456" cy="399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Datalake, Datawarehouse &amp; Datamart with BigQuery | by Pro Coder |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476" y="3916915"/>
            <a:ext cx="6989216" cy="276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강재의 제조법 - 세한철강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" t="6147" r="1807" b="5685"/>
          <a:stretch/>
        </p:blipFill>
        <p:spPr bwMode="auto">
          <a:xfrm>
            <a:off x="1337551" y="1142919"/>
            <a:ext cx="6291066" cy="249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모서리가 둥근 직사각형 8"/>
          <p:cNvSpPr/>
          <p:nvPr/>
        </p:nvSpPr>
        <p:spPr>
          <a:xfrm>
            <a:off x="1337551" y="1661031"/>
            <a:ext cx="769808" cy="1191168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165271" y="1661031"/>
            <a:ext cx="769808" cy="1191168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4697723" y="1205066"/>
            <a:ext cx="636205" cy="1647132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7114740" y="1140504"/>
            <a:ext cx="589957" cy="2553425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9" idx="2"/>
          </p:cNvCxnSpPr>
          <p:nvPr/>
        </p:nvCxnSpPr>
        <p:spPr>
          <a:xfrm flipH="1">
            <a:off x="1450518" y="2852199"/>
            <a:ext cx="271937" cy="106230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6" idx="2"/>
          </p:cNvCxnSpPr>
          <p:nvPr/>
        </p:nvCxnSpPr>
        <p:spPr>
          <a:xfrm>
            <a:off x="2550175" y="2852199"/>
            <a:ext cx="167801" cy="170753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8" idx="2"/>
          </p:cNvCxnSpPr>
          <p:nvPr/>
        </p:nvCxnSpPr>
        <p:spPr>
          <a:xfrm flipH="1">
            <a:off x="5015825" y="2852198"/>
            <a:ext cx="1" cy="170753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9" idx="2"/>
          </p:cNvCxnSpPr>
          <p:nvPr/>
        </p:nvCxnSpPr>
        <p:spPr>
          <a:xfrm flipH="1">
            <a:off x="7206199" y="3693929"/>
            <a:ext cx="203520" cy="62695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73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파이프라인 </a:t>
            </a: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End-to-End </a:t>
            </a: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프로젝트</a:t>
            </a:r>
          </a:p>
        </p:txBody>
      </p:sp>
      <p:sp>
        <p:nvSpPr>
          <p:cNvPr id="72" name="이등변 삼각형 71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491370" y="1946591"/>
            <a:ext cx="7295642" cy="3545867"/>
            <a:chOff x="872878" y="844464"/>
            <a:chExt cx="7295642" cy="3545867"/>
          </a:xfrm>
        </p:grpSpPr>
        <p:grpSp>
          <p:nvGrpSpPr>
            <p:cNvPr id="23" name="그룹 22"/>
            <p:cNvGrpSpPr/>
            <p:nvPr/>
          </p:nvGrpSpPr>
          <p:grpSpPr>
            <a:xfrm>
              <a:off x="872878" y="846878"/>
              <a:ext cx="7295642" cy="3543453"/>
              <a:chOff x="872878" y="2203338"/>
              <a:chExt cx="7295642" cy="3543453"/>
            </a:xfrm>
          </p:grpSpPr>
          <p:pic>
            <p:nvPicPr>
              <p:cNvPr id="26" name="Picture 2" descr="Data Engineering: Data Warehouse, Data Pipeline and Data Engineer Role |  AltexSoft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2878" y="2203338"/>
                <a:ext cx="7295642" cy="32568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직사각형 26"/>
              <p:cNvSpPr/>
              <p:nvPr/>
            </p:nvSpPr>
            <p:spPr>
              <a:xfrm>
                <a:off x="6377445" y="4989837"/>
                <a:ext cx="1774300" cy="7569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/>
            <p:cNvSpPr/>
            <p:nvPr/>
          </p:nvSpPr>
          <p:spPr>
            <a:xfrm>
              <a:off x="2266682" y="844464"/>
              <a:ext cx="4497456" cy="399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모서리가 둥근 직사각형 19"/>
          <p:cNvSpPr/>
          <p:nvPr/>
        </p:nvSpPr>
        <p:spPr>
          <a:xfrm>
            <a:off x="2355636" y="2295086"/>
            <a:ext cx="5292620" cy="276136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600" b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프로젝트 아키텍처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30" name="이등변 삼각형 29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1026" name="Picture 2" descr="Windows, windows 7 icon - Free download on Iconfind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493" y="1783248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785" y="2813786"/>
            <a:ext cx="1548880" cy="192171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493" y="2812578"/>
            <a:ext cx="865071" cy="2080369"/>
          </a:xfrm>
          <a:prstGeom prst="rect">
            <a:avLst/>
          </a:prstGeom>
        </p:spPr>
      </p:pic>
      <p:pic>
        <p:nvPicPr>
          <p:cNvPr id="17" name="Picture 6" descr="Docker로 postgreSQL Database 설치하기 - 취미로 코딩하는 개발자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4" r="18745"/>
          <a:stretch/>
        </p:blipFill>
        <p:spPr bwMode="auto">
          <a:xfrm>
            <a:off x="2553420" y="3089623"/>
            <a:ext cx="1289608" cy="137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MySQL 리뷰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310" y="3351927"/>
            <a:ext cx="845435" cy="84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직선 화살표 연결선 35"/>
          <p:cNvCxnSpPr/>
          <p:nvPr/>
        </p:nvCxnSpPr>
        <p:spPr>
          <a:xfrm>
            <a:off x="7444521" y="3774644"/>
            <a:ext cx="5367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7502925" y="2876424"/>
            <a:ext cx="478394" cy="611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V="1">
            <a:off x="7502925" y="4000097"/>
            <a:ext cx="478394" cy="611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8133952" y="3262998"/>
            <a:ext cx="724905" cy="1023292"/>
            <a:chOff x="8133952" y="3113804"/>
            <a:chExt cx="724905" cy="1023292"/>
          </a:xfrm>
        </p:grpSpPr>
        <p:pic>
          <p:nvPicPr>
            <p:cNvPr id="39" name="Picture 16" descr="Data visualization - Free marketing icons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3952" y="3412191"/>
              <a:ext cx="724905" cy="724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Streamlit Logo PNG Vectors Free Download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5466" y="3113804"/>
              <a:ext cx="621875" cy="337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2780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파이프라인 프로젝트 실습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72" name="이등변 삼각형 71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6" name="Picture 16" descr="Data visualization - Free marketing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506" y="2990709"/>
            <a:ext cx="964849" cy="96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Streamlit] 간단한 대시보드 배포하기(with. KBO 타격지표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345" y="2995290"/>
            <a:ext cx="1757359" cy="102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MySQL 리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109" y="3050416"/>
            <a:ext cx="845435" cy="84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Docker로 postgreSQL Database 설치하기 - 취미로 코딩하는 개발자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4" r="18745"/>
          <a:stretch/>
        </p:blipFill>
        <p:spPr bwMode="auto">
          <a:xfrm>
            <a:off x="303586" y="3040995"/>
            <a:ext cx="880820" cy="93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2196661" y="3086905"/>
            <a:ext cx="803173" cy="821368"/>
            <a:chOff x="2870692" y="1278461"/>
            <a:chExt cx="883490" cy="903505"/>
          </a:xfrm>
        </p:grpSpPr>
        <p:pic>
          <p:nvPicPr>
            <p:cNvPr id="27" name="Picture 8" descr="Etl - Free networking icons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0692" y="1304831"/>
              <a:ext cx="877135" cy="877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0" descr="Python (programming language) - Wikipedia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3281" y="1278461"/>
              <a:ext cx="360901" cy="39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그룹 6"/>
          <p:cNvGrpSpPr/>
          <p:nvPr/>
        </p:nvGrpSpPr>
        <p:grpSpPr>
          <a:xfrm>
            <a:off x="1229070" y="3164109"/>
            <a:ext cx="894797" cy="282468"/>
            <a:chOff x="1071622" y="3164109"/>
            <a:chExt cx="894797" cy="282468"/>
          </a:xfrm>
        </p:grpSpPr>
        <p:cxnSp>
          <p:nvCxnSpPr>
            <p:cNvPr id="29" name="직선 화살표 연결선 28"/>
            <p:cNvCxnSpPr/>
            <p:nvPr/>
          </p:nvCxnSpPr>
          <p:spPr>
            <a:xfrm>
              <a:off x="1250622" y="3446577"/>
              <a:ext cx="536798" cy="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/>
            <p:cNvSpPr/>
            <p:nvPr/>
          </p:nvSpPr>
          <p:spPr>
            <a:xfrm>
              <a:off x="1071622" y="3164109"/>
              <a:ext cx="89479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데이터 가공</a:t>
              </a:r>
              <a:endPara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053231" y="3166842"/>
            <a:ext cx="894797" cy="279735"/>
            <a:chOff x="2861861" y="3166842"/>
            <a:chExt cx="894797" cy="279735"/>
          </a:xfrm>
        </p:grpSpPr>
        <p:cxnSp>
          <p:nvCxnSpPr>
            <p:cNvPr id="30" name="직선 화살표 연결선 29"/>
            <p:cNvCxnSpPr/>
            <p:nvPr/>
          </p:nvCxnSpPr>
          <p:spPr>
            <a:xfrm>
              <a:off x="3040861" y="3446577"/>
              <a:ext cx="536798" cy="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/>
            <p:cNvSpPr/>
            <p:nvPr/>
          </p:nvSpPr>
          <p:spPr>
            <a:xfrm>
              <a:off x="2861861" y="3166842"/>
              <a:ext cx="89479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데이터 이행</a:t>
              </a:r>
              <a:endPara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015625" y="3133112"/>
            <a:ext cx="894797" cy="267257"/>
            <a:chOff x="4940015" y="3164109"/>
            <a:chExt cx="894797" cy="267257"/>
          </a:xfrm>
        </p:grpSpPr>
        <p:cxnSp>
          <p:nvCxnSpPr>
            <p:cNvPr id="31" name="직선 화살표 연결선 30"/>
            <p:cNvCxnSpPr/>
            <p:nvPr/>
          </p:nvCxnSpPr>
          <p:spPr>
            <a:xfrm>
              <a:off x="5112896" y="3431366"/>
              <a:ext cx="536798" cy="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/>
            <p:cNvSpPr/>
            <p:nvPr/>
          </p:nvSpPr>
          <p:spPr>
            <a:xfrm>
              <a:off x="4940015" y="3164109"/>
              <a:ext cx="89479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데이터 읽기</a:t>
              </a:r>
              <a:endPara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7268016" y="3135936"/>
            <a:ext cx="588624" cy="270041"/>
            <a:chOff x="7268016" y="3135936"/>
            <a:chExt cx="588624" cy="270041"/>
          </a:xfrm>
        </p:grpSpPr>
        <p:cxnSp>
          <p:nvCxnSpPr>
            <p:cNvPr id="32" name="직선 화살표 연결선 31"/>
            <p:cNvCxnSpPr/>
            <p:nvPr/>
          </p:nvCxnSpPr>
          <p:spPr>
            <a:xfrm>
              <a:off x="7293929" y="3405977"/>
              <a:ext cx="536798" cy="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/>
            <p:cNvSpPr/>
            <p:nvPr/>
          </p:nvSpPr>
          <p:spPr>
            <a:xfrm>
              <a:off x="7268016" y="3135936"/>
              <a:ext cx="58862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시각화</a:t>
              </a:r>
              <a:endPara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cxnSp>
        <p:nvCxnSpPr>
          <p:cNvPr id="25" name="직선 화살표 연결선 24"/>
          <p:cNvCxnSpPr/>
          <p:nvPr/>
        </p:nvCxnSpPr>
        <p:spPr>
          <a:xfrm flipH="1">
            <a:off x="743996" y="2599279"/>
            <a:ext cx="1843" cy="44171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161945" y="1449643"/>
            <a:ext cx="1164101" cy="1126901"/>
            <a:chOff x="161945" y="1249803"/>
            <a:chExt cx="1164101" cy="1126901"/>
          </a:xfrm>
        </p:grpSpPr>
        <p:pic>
          <p:nvPicPr>
            <p:cNvPr id="1026" name="Picture 2" descr="Fake, news, fraud, untrue, discredit, documents icon - Download on  Iconfinder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271" y="1249803"/>
              <a:ext cx="877135" cy="877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직사각형 37"/>
            <p:cNvSpPr/>
            <p:nvPr/>
          </p:nvSpPr>
          <p:spPr>
            <a:xfrm>
              <a:off x="161945" y="2115094"/>
              <a:ext cx="1164101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100" dirty="0" err="1" smtClean="0">
                  <a:solidFill>
                    <a:schemeClr val="tx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가상데이터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 유입</a:t>
              </a:r>
              <a:endPara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39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grpSp>
        <p:nvGrpSpPr>
          <p:cNvPr id="99" name="그룹 98"/>
          <p:cNvGrpSpPr/>
          <p:nvPr/>
        </p:nvGrpSpPr>
        <p:grpSpPr>
          <a:xfrm>
            <a:off x="5773964" y="4574101"/>
            <a:ext cx="1378904" cy="741341"/>
            <a:chOff x="969924" y="3736782"/>
            <a:chExt cx="1378904" cy="741341"/>
          </a:xfrm>
        </p:grpSpPr>
        <p:pic>
          <p:nvPicPr>
            <p:cNvPr id="100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1" name="직사각형 100"/>
            <p:cNvSpPr/>
            <p:nvPr/>
          </p:nvSpPr>
          <p:spPr>
            <a:xfrm>
              <a:off x="969924" y="4231902"/>
              <a:ext cx="137890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Streamlit_visual.py</a:t>
              </a:r>
            </a:p>
          </p:txBody>
        </p:sp>
      </p:grpSp>
      <p:sp>
        <p:nvSpPr>
          <p:cNvPr id="103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000" b="1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파이프라인 프로젝트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상세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04" name="이등변 삼각형 10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86" name="그룹 85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38" name="직사각형 37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109" name="Picture 2" descr="Folder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3" name="Picture 6" descr="Docker로 postgreSQL Database 설치하기 - 취미로 코딩하는 개발자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4" r="18745"/>
          <a:stretch/>
        </p:blipFill>
        <p:spPr bwMode="auto">
          <a:xfrm>
            <a:off x="5170105" y="642380"/>
            <a:ext cx="800745" cy="8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7060924" y="630159"/>
            <a:ext cx="1393713" cy="952468"/>
            <a:chOff x="7032885" y="579714"/>
            <a:chExt cx="1393713" cy="952468"/>
          </a:xfrm>
        </p:grpSpPr>
        <p:grpSp>
          <p:nvGrpSpPr>
            <p:cNvPr id="2" name="그룹 1"/>
            <p:cNvGrpSpPr/>
            <p:nvPr/>
          </p:nvGrpSpPr>
          <p:grpSpPr>
            <a:xfrm>
              <a:off x="7064961" y="884096"/>
              <a:ext cx="712053" cy="640391"/>
              <a:chOff x="7064961" y="811431"/>
              <a:chExt cx="712053" cy="640391"/>
            </a:xfrm>
          </p:grpSpPr>
          <p:pic>
            <p:nvPicPr>
              <p:cNvPr id="45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6393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6" name="직사각형 45"/>
              <p:cNvSpPr/>
              <p:nvPr/>
            </p:nvSpPr>
            <p:spPr>
              <a:xfrm>
                <a:off x="7064961" y="1220990"/>
                <a:ext cx="712053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create.py</a:t>
                </a:r>
              </a:p>
            </p:txBody>
          </p:sp>
        </p:grpSp>
        <p:grpSp>
          <p:nvGrpSpPr>
            <p:cNvPr id="3" name="그룹 2"/>
            <p:cNvGrpSpPr/>
            <p:nvPr/>
          </p:nvGrpSpPr>
          <p:grpSpPr>
            <a:xfrm>
              <a:off x="7708343" y="884096"/>
              <a:ext cx="676787" cy="640467"/>
              <a:chOff x="7835511" y="811431"/>
              <a:chExt cx="676787" cy="640467"/>
            </a:xfrm>
          </p:grpSpPr>
          <p:pic>
            <p:nvPicPr>
              <p:cNvPr id="48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69310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9" name="직사각형 48"/>
              <p:cNvSpPr/>
              <p:nvPr/>
            </p:nvSpPr>
            <p:spPr>
              <a:xfrm>
                <a:off x="7835511" y="1221066"/>
                <a:ext cx="676787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insert.py</a:t>
                </a:r>
              </a:p>
            </p:txBody>
          </p:sp>
        </p:grpSp>
        <p:sp>
          <p:nvSpPr>
            <p:cNvPr id="50" name="모서리가 둥근 직사각형 49"/>
            <p:cNvSpPr/>
            <p:nvPr/>
          </p:nvSpPr>
          <p:spPr>
            <a:xfrm>
              <a:off x="7032885" y="810546"/>
              <a:ext cx="1393713" cy="721636"/>
            </a:xfrm>
            <a:prstGeom prst="roundRect">
              <a:avLst>
                <a:gd name="adj" fmla="val 8391"/>
              </a:avLst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7291159" y="579714"/>
              <a:ext cx="87716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b="1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FAKE DATA</a:t>
              </a:r>
            </a:p>
          </p:txBody>
        </p:sp>
      </p:grpSp>
      <p:pic>
        <p:nvPicPr>
          <p:cNvPr id="2050" name="Picture 2" descr="timer&quot; Icon - Download for free – Iconduc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216" y="938139"/>
            <a:ext cx="338174" cy="33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직선 화살표 연결선 55"/>
          <p:cNvCxnSpPr/>
          <p:nvPr/>
        </p:nvCxnSpPr>
        <p:spPr>
          <a:xfrm>
            <a:off x="6464309" y="1333087"/>
            <a:ext cx="17" cy="4558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6463537" y="1430646"/>
            <a:ext cx="428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호출</a:t>
            </a:r>
            <a:endParaRPr lang="en-US" altLang="ko-KR" sz="1000" dirty="0" smtClean="0">
              <a:solidFill>
                <a:schemeClr val="bg2">
                  <a:lumMod val="7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58" name="Picture 12" descr="MySQL 리뷰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41" y="3728666"/>
            <a:ext cx="845435" cy="84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6" descr="Data visualization - Free marketing icon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60" y="5969287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ser - Free social icon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868" y="6002236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7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sp>
        <p:nvSpPr>
          <p:cNvPr id="104" name="이등변 삼각형 10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86" name="그룹 85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38" name="직사각형 37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109" name="Picture 2" descr="Folder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3" name="Picture 6" descr="Docker로 postgreSQL Database 설치하기 - 취미로 코딩하는 개발자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4" r="18745"/>
          <a:stretch/>
        </p:blipFill>
        <p:spPr bwMode="auto">
          <a:xfrm>
            <a:off x="5170105" y="642380"/>
            <a:ext cx="800745" cy="8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7060924" y="630159"/>
            <a:ext cx="1393713" cy="952468"/>
            <a:chOff x="7032885" y="579714"/>
            <a:chExt cx="1393713" cy="952468"/>
          </a:xfrm>
        </p:grpSpPr>
        <p:grpSp>
          <p:nvGrpSpPr>
            <p:cNvPr id="2" name="그룹 1"/>
            <p:cNvGrpSpPr/>
            <p:nvPr/>
          </p:nvGrpSpPr>
          <p:grpSpPr>
            <a:xfrm>
              <a:off x="7064961" y="884096"/>
              <a:ext cx="712053" cy="640391"/>
              <a:chOff x="7064961" y="811431"/>
              <a:chExt cx="712053" cy="640391"/>
            </a:xfrm>
          </p:grpSpPr>
          <p:pic>
            <p:nvPicPr>
              <p:cNvPr id="45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6393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6" name="직사각형 45"/>
              <p:cNvSpPr/>
              <p:nvPr/>
            </p:nvSpPr>
            <p:spPr>
              <a:xfrm>
                <a:off x="7064961" y="1220990"/>
                <a:ext cx="712053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create.py</a:t>
                </a:r>
              </a:p>
            </p:txBody>
          </p:sp>
        </p:grpSp>
        <p:grpSp>
          <p:nvGrpSpPr>
            <p:cNvPr id="3" name="그룹 2"/>
            <p:cNvGrpSpPr/>
            <p:nvPr/>
          </p:nvGrpSpPr>
          <p:grpSpPr>
            <a:xfrm>
              <a:off x="7708343" y="884096"/>
              <a:ext cx="676787" cy="640467"/>
              <a:chOff x="7835511" y="811431"/>
              <a:chExt cx="676787" cy="640467"/>
            </a:xfrm>
          </p:grpSpPr>
          <p:pic>
            <p:nvPicPr>
              <p:cNvPr id="48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69310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9" name="직사각형 48"/>
              <p:cNvSpPr/>
              <p:nvPr/>
            </p:nvSpPr>
            <p:spPr>
              <a:xfrm>
                <a:off x="7835511" y="1221066"/>
                <a:ext cx="676787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insert.py</a:t>
                </a:r>
              </a:p>
            </p:txBody>
          </p:sp>
        </p:grpSp>
        <p:sp>
          <p:nvSpPr>
            <p:cNvPr id="50" name="모서리가 둥근 직사각형 49"/>
            <p:cNvSpPr/>
            <p:nvPr/>
          </p:nvSpPr>
          <p:spPr>
            <a:xfrm>
              <a:off x="7032885" y="810546"/>
              <a:ext cx="1393713" cy="721636"/>
            </a:xfrm>
            <a:prstGeom prst="roundRect">
              <a:avLst>
                <a:gd name="adj" fmla="val 8391"/>
              </a:avLst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7291159" y="579714"/>
              <a:ext cx="87716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b="1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FAKE DATA</a:t>
              </a:r>
            </a:p>
          </p:txBody>
        </p:sp>
      </p:grpSp>
      <p:pic>
        <p:nvPicPr>
          <p:cNvPr id="58" name="Picture 12" descr="MySQL 리뷰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41" y="3728666"/>
            <a:ext cx="845435" cy="84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꺾인 연결선 54"/>
          <p:cNvCxnSpPr>
            <a:stCxn id="50" idx="2"/>
          </p:cNvCxnSpPr>
          <p:nvPr/>
        </p:nvCxnSpPr>
        <p:spPr>
          <a:xfrm rot="5400000">
            <a:off x="6967705" y="1322535"/>
            <a:ext cx="529984" cy="105016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꺾인 연결선 59"/>
          <p:cNvCxnSpPr>
            <a:stCxn id="18" idx="1"/>
            <a:endCxn id="43" idx="2"/>
          </p:cNvCxnSpPr>
          <p:nvPr/>
        </p:nvCxnSpPr>
        <p:spPr>
          <a:xfrm rot="10800000">
            <a:off x="5570478" y="1494432"/>
            <a:ext cx="646288" cy="58427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6769207" y="2112611"/>
            <a:ext cx="10999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smtClean="0">
                <a:solidFill>
                  <a:schemeClr val="bg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Fake Data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생성</a:t>
            </a:r>
            <a:endParaRPr lang="en-US" altLang="ko-KR" sz="1000" dirty="0" smtClean="0">
              <a:solidFill>
                <a:schemeClr val="bg2">
                  <a:lumMod val="7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5569137" y="1555744"/>
            <a:ext cx="10999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Fake Data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</a:t>
            </a:r>
            <a:endParaRPr lang="en-US" altLang="ko-KR" sz="1000" dirty="0" smtClean="0">
              <a:solidFill>
                <a:schemeClr val="bg2">
                  <a:lumMod val="7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72" name="Picture 16" descr="Data visualization - Free marketing ic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60" y="5969287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User - Free social icon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868" y="6002236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그룹 73"/>
          <p:cNvGrpSpPr/>
          <p:nvPr/>
        </p:nvGrpSpPr>
        <p:grpSpPr>
          <a:xfrm>
            <a:off x="5773964" y="4574101"/>
            <a:ext cx="1378904" cy="741341"/>
            <a:chOff x="969924" y="3736782"/>
            <a:chExt cx="1378904" cy="741341"/>
          </a:xfrm>
        </p:grpSpPr>
        <p:pic>
          <p:nvPicPr>
            <p:cNvPr id="75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직사각형 75"/>
            <p:cNvSpPr/>
            <p:nvPr/>
          </p:nvSpPr>
          <p:spPr>
            <a:xfrm>
              <a:off x="969924" y="4231902"/>
              <a:ext cx="137890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Streamlit_visual.py</a:t>
              </a:r>
            </a:p>
          </p:txBody>
        </p:sp>
      </p:grpSp>
      <p:sp>
        <p:nvSpPr>
          <p:cNvPr id="7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000" b="1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파이프라인 프로젝트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상세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4343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sp>
        <p:nvSpPr>
          <p:cNvPr id="104" name="이등변 삼각형 10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86" name="그룹 85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38" name="직사각형 37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109" name="Picture 2" descr="Folder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3" name="Picture 6" descr="Docker로 postgreSQL Database 설치하기 - 취미로 코딩하는 개발자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4" r="18745"/>
          <a:stretch/>
        </p:blipFill>
        <p:spPr bwMode="auto">
          <a:xfrm>
            <a:off x="5170105" y="642380"/>
            <a:ext cx="800745" cy="8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7060924" y="630159"/>
            <a:ext cx="1393713" cy="952468"/>
            <a:chOff x="7032885" y="579714"/>
            <a:chExt cx="1393713" cy="952468"/>
          </a:xfrm>
        </p:grpSpPr>
        <p:grpSp>
          <p:nvGrpSpPr>
            <p:cNvPr id="2" name="그룹 1"/>
            <p:cNvGrpSpPr/>
            <p:nvPr/>
          </p:nvGrpSpPr>
          <p:grpSpPr>
            <a:xfrm>
              <a:off x="7064961" y="884096"/>
              <a:ext cx="712053" cy="640391"/>
              <a:chOff x="7064961" y="811431"/>
              <a:chExt cx="712053" cy="640391"/>
            </a:xfrm>
          </p:grpSpPr>
          <p:pic>
            <p:nvPicPr>
              <p:cNvPr id="45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6393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6" name="직사각형 45"/>
              <p:cNvSpPr/>
              <p:nvPr/>
            </p:nvSpPr>
            <p:spPr>
              <a:xfrm>
                <a:off x="7064961" y="1220990"/>
                <a:ext cx="712053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create.py</a:t>
                </a:r>
              </a:p>
            </p:txBody>
          </p:sp>
        </p:grpSp>
        <p:grpSp>
          <p:nvGrpSpPr>
            <p:cNvPr id="3" name="그룹 2"/>
            <p:cNvGrpSpPr/>
            <p:nvPr/>
          </p:nvGrpSpPr>
          <p:grpSpPr>
            <a:xfrm>
              <a:off x="7708343" y="884096"/>
              <a:ext cx="676787" cy="640467"/>
              <a:chOff x="7835511" y="811431"/>
              <a:chExt cx="676787" cy="640467"/>
            </a:xfrm>
          </p:grpSpPr>
          <p:pic>
            <p:nvPicPr>
              <p:cNvPr id="48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69310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9" name="직사각형 48"/>
              <p:cNvSpPr/>
              <p:nvPr/>
            </p:nvSpPr>
            <p:spPr>
              <a:xfrm>
                <a:off x="7835511" y="1221066"/>
                <a:ext cx="676787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insert.py</a:t>
                </a:r>
              </a:p>
            </p:txBody>
          </p:sp>
        </p:grpSp>
        <p:sp>
          <p:nvSpPr>
            <p:cNvPr id="50" name="모서리가 둥근 직사각형 49"/>
            <p:cNvSpPr/>
            <p:nvPr/>
          </p:nvSpPr>
          <p:spPr>
            <a:xfrm>
              <a:off x="7032885" y="810546"/>
              <a:ext cx="1393713" cy="721636"/>
            </a:xfrm>
            <a:prstGeom prst="roundRect">
              <a:avLst>
                <a:gd name="adj" fmla="val 8391"/>
              </a:avLst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7291159" y="579714"/>
              <a:ext cx="87716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b="1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FAKE DATA</a:t>
              </a:r>
            </a:p>
          </p:txBody>
        </p:sp>
      </p:grpSp>
      <p:pic>
        <p:nvPicPr>
          <p:cNvPr id="58" name="Picture 12" descr="MySQL 리뷰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41" y="3728666"/>
            <a:ext cx="845435" cy="84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직사각형 69"/>
          <p:cNvSpPr/>
          <p:nvPr/>
        </p:nvSpPr>
        <p:spPr>
          <a:xfrm>
            <a:off x="5402138" y="1825651"/>
            <a:ext cx="4283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호출</a:t>
            </a:r>
            <a:endParaRPr lang="en-US" altLang="ko-KR" sz="1000" dirty="0" smtClean="0">
              <a:solidFill>
                <a:schemeClr val="bg2">
                  <a:lumMod val="7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61" name="직선 화살표 연결선 60"/>
          <p:cNvCxnSpPr/>
          <p:nvPr/>
        </p:nvCxnSpPr>
        <p:spPr>
          <a:xfrm flipH="1">
            <a:off x="4894518" y="2078710"/>
            <a:ext cx="13222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16" descr="Data visualization - Free marketing ic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60" y="5969287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4" descr="User - Free social icon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868" y="6002236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그룹 66"/>
          <p:cNvGrpSpPr/>
          <p:nvPr/>
        </p:nvGrpSpPr>
        <p:grpSpPr>
          <a:xfrm>
            <a:off x="5773964" y="4574101"/>
            <a:ext cx="1378904" cy="741341"/>
            <a:chOff x="969924" y="3736782"/>
            <a:chExt cx="1378904" cy="741341"/>
          </a:xfrm>
        </p:grpSpPr>
        <p:pic>
          <p:nvPicPr>
            <p:cNvPr id="6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직사각형 68"/>
            <p:cNvSpPr/>
            <p:nvPr/>
          </p:nvSpPr>
          <p:spPr>
            <a:xfrm>
              <a:off x="969924" y="4231902"/>
              <a:ext cx="137890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Streamlit_visual.py</a:t>
              </a:r>
            </a:p>
          </p:txBody>
        </p:sp>
      </p:grpSp>
      <p:sp>
        <p:nvSpPr>
          <p:cNvPr id="71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000" b="1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파이프라인 프로젝트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상세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586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cxnSp>
        <p:nvCxnSpPr>
          <p:cNvPr id="40" name="꺾인 연결선 39"/>
          <p:cNvCxnSpPr/>
          <p:nvPr/>
        </p:nvCxnSpPr>
        <p:spPr>
          <a:xfrm rot="10800000">
            <a:off x="786062" y="1496184"/>
            <a:ext cx="3428658" cy="58252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꺾인 연결선 40"/>
          <p:cNvCxnSpPr/>
          <p:nvPr/>
        </p:nvCxnSpPr>
        <p:spPr>
          <a:xfrm rot="10800000">
            <a:off x="1981909" y="1488376"/>
            <a:ext cx="2246016" cy="5854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이등변 삼각형 49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54" name="직사각형 53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55" name="Picture 2" descr="Folder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직사각형 55"/>
          <p:cNvSpPr/>
          <p:nvPr/>
        </p:nvSpPr>
        <p:spPr>
          <a:xfrm>
            <a:off x="1181366" y="1781113"/>
            <a:ext cx="4283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호출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95" name="Picture 6" descr="Docker로 postgreSQL Database 설치하기 - 취미로 코딩하는 개발자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4" r="18745"/>
          <a:stretch/>
        </p:blipFill>
        <p:spPr bwMode="auto">
          <a:xfrm>
            <a:off x="5170105" y="642380"/>
            <a:ext cx="800745" cy="8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7" name="그룹 96"/>
          <p:cNvGrpSpPr/>
          <p:nvPr/>
        </p:nvGrpSpPr>
        <p:grpSpPr>
          <a:xfrm>
            <a:off x="7060924" y="630159"/>
            <a:ext cx="1393713" cy="952468"/>
            <a:chOff x="7032885" y="579714"/>
            <a:chExt cx="1393713" cy="952468"/>
          </a:xfrm>
        </p:grpSpPr>
        <p:grpSp>
          <p:nvGrpSpPr>
            <p:cNvPr id="98" name="그룹 97"/>
            <p:cNvGrpSpPr/>
            <p:nvPr/>
          </p:nvGrpSpPr>
          <p:grpSpPr>
            <a:xfrm>
              <a:off x="7064961" y="884096"/>
              <a:ext cx="712053" cy="640391"/>
              <a:chOff x="7064961" y="811431"/>
              <a:chExt cx="712053" cy="640391"/>
            </a:xfrm>
          </p:grpSpPr>
          <p:pic>
            <p:nvPicPr>
              <p:cNvPr id="104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6393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5" name="직사각형 104"/>
              <p:cNvSpPr/>
              <p:nvPr/>
            </p:nvSpPr>
            <p:spPr>
              <a:xfrm>
                <a:off x="7064961" y="1220990"/>
                <a:ext cx="712053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create.py</a:t>
                </a:r>
              </a:p>
            </p:txBody>
          </p:sp>
        </p:grpSp>
        <p:grpSp>
          <p:nvGrpSpPr>
            <p:cNvPr id="99" name="그룹 98"/>
            <p:cNvGrpSpPr/>
            <p:nvPr/>
          </p:nvGrpSpPr>
          <p:grpSpPr>
            <a:xfrm>
              <a:off x="7708343" y="884096"/>
              <a:ext cx="676787" cy="640467"/>
              <a:chOff x="7835511" y="811431"/>
              <a:chExt cx="676787" cy="640467"/>
            </a:xfrm>
          </p:grpSpPr>
          <p:pic>
            <p:nvPicPr>
              <p:cNvPr id="102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69310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3" name="직사각형 102"/>
              <p:cNvSpPr/>
              <p:nvPr/>
            </p:nvSpPr>
            <p:spPr>
              <a:xfrm>
                <a:off x="7835511" y="1221066"/>
                <a:ext cx="676787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insert.py</a:t>
                </a:r>
              </a:p>
            </p:txBody>
          </p:sp>
        </p:grpSp>
        <p:sp>
          <p:nvSpPr>
            <p:cNvPr id="100" name="모서리가 둥근 직사각형 99"/>
            <p:cNvSpPr/>
            <p:nvPr/>
          </p:nvSpPr>
          <p:spPr>
            <a:xfrm>
              <a:off x="7032885" y="810546"/>
              <a:ext cx="1393713" cy="721636"/>
            </a:xfrm>
            <a:prstGeom prst="roundRect">
              <a:avLst>
                <a:gd name="adj" fmla="val 8391"/>
              </a:avLst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7291159" y="579714"/>
              <a:ext cx="87716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b="1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FAKE DATA</a:t>
              </a:r>
            </a:p>
          </p:txBody>
        </p:sp>
      </p:grpSp>
      <p:pic>
        <p:nvPicPr>
          <p:cNvPr id="107" name="Picture 12" descr="MySQL 리뷰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41" y="3728666"/>
            <a:ext cx="845435" cy="84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16" descr="Data visualization - Free marketing ic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60" y="5969287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4" descr="User - Free social icon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868" y="6002236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2" name="그룹 111"/>
          <p:cNvGrpSpPr/>
          <p:nvPr/>
        </p:nvGrpSpPr>
        <p:grpSpPr>
          <a:xfrm>
            <a:off x="5773964" y="4574101"/>
            <a:ext cx="1378904" cy="741341"/>
            <a:chOff x="969924" y="3736782"/>
            <a:chExt cx="1378904" cy="741341"/>
          </a:xfrm>
        </p:grpSpPr>
        <p:pic>
          <p:nvPicPr>
            <p:cNvPr id="113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4" name="직사각형 113"/>
            <p:cNvSpPr/>
            <p:nvPr/>
          </p:nvSpPr>
          <p:spPr>
            <a:xfrm>
              <a:off x="969924" y="4231902"/>
              <a:ext cx="137890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Streamlit_visual.py</a:t>
              </a:r>
            </a:p>
          </p:txBody>
        </p:sp>
      </p:grpSp>
      <p:sp>
        <p:nvSpPr>
          <p:cNvPr id="115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000" b="1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파이프라인 프로젝트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상세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2669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cxnSp>
        <p:nvCxnSpPr>
          <p:cNvPr id="42" name="꺾인 연결선 41"/>
          <p:cNvCxnSpPr/>
          <p:nvPr/>
        </p:nvCxnSpPr>
        <p:spPr>
          <a:xfrm rot="16200000" flipH="1">
            <a:off x="1116122" y="1300551"/>
            <a:ext cx="1466643" cy="10772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꺾인 연결선 42"/>
          <p:cNvCxnSpPr/>
          <p:nvPr/>
        </p:nvCxnSpPr>
        <p:spPr>
          <a:xfrm rot="5400000">
            <a:off x="2534702" y="1933079"/>
            <a:ext cx="1000880" cy="2974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1159757" y="1098236"/>
            <a:ext cx="412748" cy="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 flipH="1">
            <a:off x="2881422" y="2724913"/>
            <a:ext cx="13222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이등변 삼각형 75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79" name="직사각형 78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80" name="Picture 2" descr="Folder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직사각형 45"/>
          <p:cNvSpPr/>
          <p:nvPr/>
        </p:nvSpPr>
        <p:spPr>
          <a:xfrm>
            <a:off x="3366074" y="2426310"/>
            <a:ext cx="4283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호출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484421" y="2284370"/>
            <a:ext cx="6094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Return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3183848" y="1956324"/>
            <a:ext cx="428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참조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53" name="Picture 6" descr="Docker로 postgreSQL Database 설치하기 - 취미로 코딩하는 개발자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4" r="18745"/>
          <a:stretch/>
        </p:blipFill>
        <p:spPr bwMode="auto">
          <a:xfrm>
            <a:off x="5170105" y="642380"/>
            <a:ext cx="800745" cy="8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그룹 53"/>
          <p:cNvGrpSpPr/>
          <p:nvPr/>
        </p:nvGrpSpPr>
        <p:grpSpPr>
          <a:xfrm>
            <a:off x="7060924" y="630159"/>
            <a:ext cx="1393713" cy="952468"/>
            <a:chOff x="7032885" y="579714"/>
            <a:chExt cx="1393713" cy="952468"/>
          </a:xfrm>
        </p:grpSpPr>
        <p:grpSp>
          <p:nvGrpSpPr>
            <p:cNvPr id="55" name="그룹 54"/>
            <p:cNvGrpSpPr/>
            <p:nvPr/>
          </p:nvGrpSpPr>
          <p:grpSpPr>
            <a:xfrm>
              <a:off x="7064961" y="884096"/>
              <a:ext cx="712053" cy="640391"/>
              <a:chOff x="7064961" y="811431"/>
              <a:chExt cx="712053" cy="640391"/>
            </a:xfrm>
          </p:grpSpPr>
          <p:pic>
            <p:nvPicPr>
              <p:cNvPr id="62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6393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3" name="직사각형 62"/>
              <p:cNvSpPr/>
              <p:nvPr/>
            </p:nvSpPr>
            <p:spPr>
              <a:xfrm>
                <a:off x="7064961" y="1220990"/>
                <a:ext cx="712053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create.py</a:t>
                </a: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>
              <a:off x="7708343" y="884096"/>
              <a:ext cx="676787" cy="640467"/>
              <a:chOff x="7835511" y="811431"/>
              <a:chExt cx="676787" cy="640467"/>
            </a:xfrm>
          </p:grpSpPr>
          <p:pic>
            <p:nvPicPr>
              <p:cNvPr id="60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69310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1" name="직사각형 60"/>
              <p:cNvSpPr/>
              <p:nvPr/>
            </p:nvSpPr>
            <p:spPr>
              <a:xfrm>
                <a:off x="7835511" y="1221066"/>
                <a:ext cx="676787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insert.py</a:t>
                </a:r>
              </a:p>
            </p:txBody>
          </p:sp>
        </p:grpSp>
        <p:sp>
          <p:nvSpPr>
            <p:cNvPr id="57" name="모서리가 둥근 직사각형 56"/>
            <p:cNvSpPr/>
            <p:nvPr/>
          </p:nvSpPr>
          <p:spPr>
            <a:xfrm>
              <a:off x="7032885" y="810546"/>
              <a:ext cx="1393713" cy="721636"/>
            </a:xfrm>
            <a:prstGeom prst="roundRect">
              <a:avLst>
                <a:gd name="adj" fmla="val 8391"/>
              </a:avLst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7291159" y="579714"/>
              <a:ext cx="87716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b="1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FAKE DATA</a:t>
              </a:r>
            </a:p>
          </p:txBody>
        </p:sp>
      </p:grpSp>
      <p:pic>
        <p:nvPicPr>
          <p:cNvPr id="65" name="Picture 12" descr="MySQL 리뷰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41" y="3728666"/>
            <a:ext cx="845435" cy="84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6" descr="Data visualization - Free marketing ic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60" y="5969287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4" descr="User - Free social icon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868" y="6002236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>
            <a:off x="3580235" y="957710"/>
            <a:ext cx="154869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4114028" y="709752"/>
            <a:ext cx="428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조회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82" name="그룹 81"/>
          <p:cNvGrpSpPr/>
          <p:nvPr/>
        </p:nvGrpSpPr>
        <p:grpSpPr>
          <a:xfrm>
            <a:off x="5773964" y="4574101"/>
            <a:ext cx="1378904" cy="741341"/>
            <a:chOff x="969924" y="3736782"/>
            <a:chExt cx="1378904" cy="741341"/>
          </a:xfrm>
        </p:grpSpPr>
        <p:pic>
          <p:nvPicPr>
            <p:cNvPr id="83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직사각형 83"/>
            <p:cNvSpPr/>
            <p:nvPr/>
          </p:nvSpPr>
          <p:spPr>
            <a:xfrm>
              <a:off x="969924" y="4231902"/>
              <a:ext cx="137890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Streamlit_visual.py</a:t>
              </a:r>
            </a:p>
          </p:txBody>
        </p:sp>
      </p:grpSp>
      <p:sp>
        <p:nvSpPr>
          <p:cNvPr id="86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000" b="1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파이프라인 프로젝트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상세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2762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pic>
        <p:nvPicPr>
          <p:cNvPr id="2050" name="Picture 2" descr="Python: Styled DataFrame Viewer - IntelliJ IDEs Plugin | Marketpla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828" y="3186698"/>
            <a:ext cx="297744" cy="29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de - Free web ic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186" y="3197637"/>
            <a:ext cx="279483" cy="27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직선 화살표 연결선 61"/>
          <p:cNvCxnSpPr>
            <a:stCxn id="2052" idx="3"/>
            <a:endCxn id="2050" idx="1"/>
          </p:cNvCxnSpPr>
          <p:nvPr/>
        </p:nvCxnSpPr>
        <p:spPr>
          <a:xfrm flipV="1">
            <a:off x="2429399" y="3335570"/>
            <a:ext cx="330698" cy="1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stCxn id="2050" idx="3"/>
          </p:cNvCxnSpPr>
          <p:nvPr/>
        </p:nvCxnSpPr>
        <p:spPr>
          <a:xfrm flipV="1">
            <a:off x="3112572" y="3326736"/>
            <a:ext cx="1176356" cy="8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>
            <a:off x="4917206" y="3326736"/>
            <a:ext cx="12995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이등변 삼각형 58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63" name="직사각형 62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64" name="Picture 2" descr="Folder Icon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6" name="Picture 2" descr="Python: Styled DataFrame Viewer - IntelliJ IDEs Plugin | Marketpla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593" y="3175870"/>
            <a:ext cx="297744" cy="29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/>
          <p:cNvSpPr/>
          <p:nvPr/>
        </p:nvSpPr>
        <p:spPr>
          <a:xfrm>
            <a:off x="4960187" y="3005082"/>
            <a:ext cx="4283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호출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374736" y="3005082"/>
            <a:ext cx="6094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Return</a:t>
            </a:r>
          </a:p>
        </p:txBody>
      </p:sp>
      <p:pic>
        <p:nvPicPr>
          <p:cNvPr id="67" name="Picture 6" descr="Docker로 postgreSQL Database 설치하기 - 취미로 코딩하는 개발자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4" r="18745"/>
          <a:stretch/>
        </p:blipFill>
        <p:spPr bwMode="auto">
          <a:xfrm>
            <a:off x="5170105" y="642380"/>
            <a:ext cx="800745" cy="8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9" name="그룹 68"/>
          <p:cNvGrpSpPr/>
          <p:nvPr/>
        </p:nvGrpSpPr>
        <p:grpSpPr>
          <a:xfrm>
            <a:off x="7060924" y="630159"/>
            <a:ext cx="1393713" cy="952468"/>
            <a:chOff x="7032885" y="579714"/>
            <a:chExt cx="1393713" cy="952468"/>
          </a:xfrm>
        </p:grpSpPr>
        <p:grpSp>
          <p:nvGrpSpPr>
            <p:cNvPr id="70" name="그룹 69"/>
            <p:cNvGrpSpPr/>
            <p:nvPr/>
          </p:nvGrpSpPr>
          <p:grpSpPr>
            <a:xfrm>
              <a:off x="7064961" y="884096"/>
              <a:ext cx="712053" cy="640391"/>
              <a:chOff x="7064961" y="811431"/>
              <a:chExt cx="712053" cy="640391"/>
            </a:xfrm>
          </p:grpSpPr>
          <p:pic>
            <p:nvPicPr>
              <p:cNvPr id="76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6393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7" name="직사각형 76"/>
              <p:cNvSpPr/>
              <p:nvPr/>
            </p:nvSpPr>
            <p:spPr>
              <a:xfrm>
                <a:off x="7064961" y="1220990"/>
                <a:ext cx="712053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create.py</a:t>
                </a:r>
              </a:p>
            </p:txBody>
          </p:sp>
        </p:grpSp>
        <p:grpSp>
          <p:nvGrpSpPr>
            <p:cNvPr id="71" name="그룹 70"/>
            <p:cNvGrpSpPr/>
            <p:nvPr/>
          </p:nvGrpSpPr>
          <p:grpSpPr>
            <a:xfrm>
              <a:off x="7708343" y="884096"/>
              <a:ext cx="676787" cy="640467"/>
              <a:chOff x="7835511" y="811431"/>
              <a:chExt cx="676787" cy="640467"/>
            </a:xfrm>
          </p:grpSpPr>
          <p:pic>
            <p:nvPicPr>
              <p:cNvPr id="74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69310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5" name="직사각형 74"/>
              <p:cNvSpPr/>
              <p:nvPr/>
            </p:nvSpPr>
            <p:spPr>
              <a:xfrm>
                <a:off x="7835511" y="1221066"/>
                <a:ext cx="676787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insert.py</a:t>
                </a:r>
              </a:p>
            </p:txBody>
          </p:sp>
        </p:grpSp>
        <p:sp>
          <p:nvSpPr>
            <p:cNvPr id="72" name="모서리가 둥근 직사각형 71"/>
            <p:cNvSpPr/>
            <p:nvPr/>
          </p:nvSpPr>
          <p:spPr>
            <a:xfrm>
              <a:off x="7032885" y="810546"/>
              <a:ext cx="1393713" cy="721636"/>
            </a:xfrm>
            <a:prstGeom prst="roundRect">
              <a:avLst>
                <a:gd name="adj" fmla="val 8391"/>
              </a:avLst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7291159" y="579714"/>
              <a:ext cx="87716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b="1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FAKE DATA</a:t>
              </a:r>
            </a:p>
          </p:txBody>
        </p:sp>
      </p:grpSp>
      <p:pic>
        <p:nvPicPr>
          <p:cNvPr id="78" name="Picture 12" descr="MySQL 리뷰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41" y="3728666"/>
            <a:ext cx="845435" cy="84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6" descr="Data visualization - Free marketing icon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60" y="5969287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4" descr="User - Free social icon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868" y="6002236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1" name="그룹 80"/>
          <p:cNvGrpSpPr/>
          <p:nvPr/>
        </p:nvGrpSpPr>
        <p:grpSpPr>
          <a:xfrm>
            <a:off x="5773964" y="4574101"/>
            <a:ext cx="1378904" cy="741341"/>
            <a:chOff x="969924" y="3736782"/>
            <a:chExt cx="1378904" cy="741341"/>
          </a:xfrm>
        </p:grpSpPr>
        <p:pic>
          <p:nvPicPr>
            <p:cNvPr id="82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직사각형 82"/>
            <p:cNvSpPr/>
            <p:nvPr/>
          </p:nvSpPr>
          <p:spPr>
            <a:xfrm>
              <a:off x="969924" y="4231902"/>
              <a:ext cx="137890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Streamlit_visual.py</a:t>
              </a:r>
            </a:p>
          </p:txBody>
        </p:sp>
      </p:grpSp>
      <p:sp>
        <p:nvSpPr>
          <p:cNvPr id="85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000" b="1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파이프라인 프로젝트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상세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3380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cxnSp>
        <p:nvCxnSpPr>
          <p:cNvPr id="68" name="직선 화살표 연결선 67"/>
          <p:cNvCxnSpPr/>
          <p:nvPr/>
        </p:nvCxnSpPr>
        <p:spPr>
          <a:xfrm flipH="1">
            <a:off x="6716740" y="3609356"/>
            <a:ext cx="8964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이등변 삼각형 58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63" name="직사각형 62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64" name="Picture 2" descr="Folder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6" name="Picture 2" descr="Python: Styled DataFrame Viewer - IntelliJ IDEs Plugin | Marketpla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530" y="3022001"/>
            <a:ext cx="297744" cy="29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/>
          <p:cNvSpPr/>
          <p:nvPr/>
        </p:nvSpPr>
        <p:spPr>
          <a:xfrm>
            <a:off x="8168422" y="3310389"/>
            <a:ext cx="827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가공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67" name="Picture 6" descr="Docker로 postgreSQL Database 설치하기 - 취미로 코딩하는 개발자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4" r="18745"/>
          <a:stretch/>
        </p:blipFill>
        <p:spPr bwMode="auto">
          <a:xfrm>
            <a:off x="5170105" y="642380"/>
            <a:ext cx="800745" cy="8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9" name="그룹 68"/>
          <p:cNvGrpSpPr/>
          <p:nvPr/>
        </p:nvGrpSpPr>
        <p:grpSpPr>
          <a:xfrm>
            <a:off x="7060924" y="630159"/>
            <a:ext cx="1393713" cy="952468"/>
            <a:chOff x="7032885" y="579714"/>
            <a:chExt cx="1393713" cy="952468"/>
          </a:xfrm>
        </p:grpSpPr>
        <p:grpSp>
          <p:nvGrpSpPr>
            <p:cNvPr id="70" name="그룹 69"/>
            <p:cNvGrpSpPr/>
            <p:nvPr/>
          </p:nvGrpSpPr>
          <p:grpSpPr>
            <a:xfrm>
              <a:off x="7064961" y="884096"/>
              <a:ext cx="712053" cy="640391"/>
              <a:chOff x="7064961" y="811431"/>
              <a:chExt cx="712053" cy="640391"/>
            </a:xfrm>
          </p:grpSpPr>
          <p:pic>
            <p:nvPicPr>
              <p:cNvPr id="76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6393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7" name="직사각형 76"/>
              <p:cNvSpPr/>
              <p:nvPr/>
            </p:nvSpPr>
            <p:spPr>
              <a:xfrm>
                <a:off x="7064961" y="1220990"/>
                <a:ext cx="712053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create.py</a:t>
                </a:r>
              </a:p>
            </p:txBody>
          </p:sp>
        </p:grpSp>
        <p:grpSp>
          <p:nvGrpSpPr>
            <p:cNvPr id="71" name="그룹 70"/>
            <p:cNvGrpSpPr/>
            <p:nvPr/>
          </p:nvGrpSpPr>
          <p:grpSpPr>
            <a:xfrm>
              <a:off x="7708343" y="884096"/>
              <a:ext cx="676787" cy="640467"/>
              <a:chOff x="7835511" y="811431"/>
              <a:chExt cx="676787" cy="640467"/>
            </a:xfrm>
          </p:grpSpPr>
          <p:pic>
            <p:nvPicPr>
              <p:cNvPr id="74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69310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5" name="직사각형 74"/>
              <p:cNvSpPr/>
              <p:nvPr/>
            </p:nvSpPr>
            <p:spPr>
              <a:xfrm>
                <a:off x="7835511" y="1221066"/>
                <a:ext cx="676787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insert.py</a:t>
                </a:r>
              </a:p>
            </p:txBody>
          </p:sp>
        </p:grpSp>
        <p:sp>
          <p:nvSpPr>
            <p:cNvPr id="72" name="모서리가 둥근 직사각형 71"/>
            <p:cNvSpPr/>
            <p:nvPr/>
          </p:nvSpPr>
          <p:spPr>
            <a:xfrm>
              <a:off x="7032885" y="810546"/>
              <a:ext cx="1393713" cy="721636"/>
            </a:xfrm>
            <a:prstGeom prst="roundRect">
              <a:avLst>
                <a:gd name="adj" fmla="val 8391"/>
              </a:avLst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7291159" y="579714"/>
              <a:ext cx="87716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b="1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FAKE DATA</a:t>
              </a:r>
            </a:p>
          </p:txBody>
        </p:sp>
      </p:grpSp>
      <p:pic>
        <p:nvPicPr>
          <p:cNvPr id="78" name="Picture 12" descr="MySQL 리뷰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41" y="3728666"/>
            <a:ext cx="845435" cy="84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6" descr="Data visualization - Free marketing icon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60" y="5969287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4" descr="User - Free social icon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868" y="6002236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1" name="그룹 80"/>
          <p:cNvGrpSpPr/>
          <p:nvPr/>
        </p:nvGrpSpPr>
        <p:grpSpPr>
          <a:xfrm>
            <a:off x="5773964" y="4574101"/>
            <a:ext cx="1378904" cy="741341"/>
            <a:chOff x="969924" y="3736782"/>
            <a:chExt cx="1378904" cy="741341"/>
          </a:xfrm>
        </p:grpSpPr>
        <p:pic>
          <p:nvPicPr>
            <p:cNvPr id="82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직사각형 82"/>
            <p:cNvSpPr/>
            <p:nvPr/>
          </p:nvSpPr>
          <p:spPr>
            <a:xfrm>
              <a:off x="969924" y="4231902"/>
              <a:ext cx="137890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Streamlit_visual.py</a:t>
              </a:r>
            </a:p>
          </p:txBody>
        </p:sp>
      </p:grpSp>
      <p:pic>
        <p:nvPicPr>
          <p:cNvPr id="3076" name="Picture 4" descr="Data processing - Free seo and web icon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814" y="3104418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/>
          <p:cNvCxnSpPr/>
          <p:nvPr/>
        </p:nvCxnSpPr>
        <p:spPr>
          <a:xfrm flipV="1">
            <a:off x="6735190" y="3317047"/>
            <a:ext cx="829131" cy="37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4" name="Picture 2" descr="테이블 - 무료 편물개 아이콘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714" y="3599436"/>
            <a:ext cx="307431" cy="30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000" b="1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파이프라인 프로젝트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상세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8049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그룹 68"/>
          <p:cNvGrpSpPr/>
          <p:nvPr/>
        </p:nvGrpSpPr>
        <p:grpSpPr>
          <a:xfrm>
            <a:off x="4055644" y="5965248"/>
            <a:ext cx="1059907" cy="814243"/>
            <a:chOff x="704333" y="5200066"/>
            <a:chExt cx="1059907" cy="814243"/>
          </a:xfrm>
        </p:grpSpPr>
        <p:pic>
          <p:nvPicPr>
            <p:cNvPr id="70" name="Picture 4" descr="Folder icon template black color editable. Folder symbol vector sign  isolated on white background. Simple logo (1174262469) - 게티이미지뱅크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02" t="26946" r="21201" b="26900"/>
            <a:stretch/>
          </p:blipFill>
          <p:spPr bwMode="auto">
            <a:xfrm>
              <a:off x="867099" y="5200066"/>
              <a:ext cx="729776" cy="568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직사각형 70"/>
            <p:cNvSpPr/>
            <p:nvPr/>
          </p:nvSpPr>
          <p:spPr>
            <a:xfrm>
              <a:off x="704333" y="5768088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cxnSp>
        <p:nvCxnSpPr>
          <p:cNvPr id="50" name="직선 화살표 연결선 49"/>
          <p:cNvCxnSpPr/>
          <p:nvPr/>
        </p:nvCxnSpPr>
        <p:spPr>
          <a:xfrm flipH="1">
            <a:off x="4917206" y="3569221"/>
            <a:ext cx="12995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이등변 삼각형 59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319564" y="3234965"/>
            <a:ext cx="6094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Return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5148379" y="4713040"/>
            <a:ext cx="428323" cy="24622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100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53" name="Picture 6" descr="Docker로 postgreSQL Database 설치하기 - 취미로 코딩하는 개발자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4" r="18745"/>
          <a:stretch/>
        </p:blipFill>
        <p:spPr bwMode="auto">
          <a:xfrm>
            <a:off x="5170105" y="642380"/>
            <a:ext cx="800745" cy="8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그룹 57"/>
          <p:cNvGrpSpPr/>
          <p:nvPr/>
        </p:nvGrpSpPr>
        <p:grpSpPr>
          <a:xfrm>
            <a:off x="7060924" y="630159"/>
            <a:ext cx="1393713" cy="952468"/>
            <a:chOff x="7032885" y="579714"/>
            <a:chExt cx="1393713" cy="952468"/>
          </a:xfrm>
        </p:grpSpPr>
        <p:grpSp>
          <p:nvGrpSpPr>
            <p:cNvPr id="62" name="그룹 61"/>
            <p:cNvGrpSpPr/>
            <p:nvPr/>
          </p:nvGrpSpPr>
          <p:grpSpPr>
            <a:xfrm>
              <a:off x="7064961" y="884096"/>
              <a:ext cx="712053" cy="640391"/>
              <a:chOff x="7064961" y="811431"/>
              <a:chExt cx="712053" cy="640391"/>
            </a:xfrm>
          </p:grpSpPr>
          <p:pic>
            <p:nvPicPr>
              <p:cNvPr id="72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3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6393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3" name="직사각형 72"/>
              <p:cNvSpPr/>
              <p:nvPr/>
            </p:nvSpPr>
            <p:spPr>
              <a:xfrm>
                <a:off x="7064961" y="1220990"/>
                <a:ext cx="712053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create.py</a:t>
                </a:r>
              </a:p>
            </p:txBody>
          </p:sp>
        </p:grpSp>
        <p:grpSp>
          <p:nvGrpSpPr>
            <p:cNvPr id="64" name="그룹 63"/>
            <p:cNvGrpSpPr/>
            <p:nvPr/>
          </p:nvGrpSpPr>
          <p:grpSpPr>
            <a:xfrm>
              <a:off x="7708343" y="884096"/>
              <a:ext cx="676787" cy="640467"/>
              <a:chOff x="7835511" y="811431"/>
              <a:chExt cx="676787" cy="640467"/>
            </a:xfrm>
          </p:grpSpPr>
          <p:pic>
            <p:nvPicPr>
              <p:cNvPr id="67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3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69310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8" name="직사각형 67"/>
              <p:cNvSpPr/>
              <p:nvPr/>
            </p:nvSpPr>
            <p:spPr>
              <a:xfrm>
                <a:off x="7835511" y="1221066"/>
                <a:ext cx="676787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insert.py</a:t>
                </a:r>
              </a:p>
            </p:txBody>
          </p:sp>
        </p:grpSp>
        <p:sp>
          <p:nvSpPr>
            <p:cNvPr id="65" name="모서리가 둥근 직사각형 64"/>
            <p:cNvSpPr/>
            <p:nvPr/>
          </p:nvSpPr>
          <p:spPr>
            <a:xfrm>
              <a:off x="7032885" y="810546"/>
              <a:ext cx="1393713" cy="721636"/>
            </a:xfrm>
            <a:prstGeom prst="roundRect">
              <a:avLst>
                <a:gd name="adj" fmla="val 8391"/>
              </a:avLst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7291159" y="579714"/>
              <a:ext cx="87716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b="1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FAKE DATA</a:t>
              </a:r>
            </a:p>
          </p:txBody>
        </p:sp>
      </p:grpSp>
      <p:pic>
        <p:nvPicPr>
          <p:cNvPr id="74" name="Picture 12" descr="MySQL 리뷰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41" y="3728666"/>
            <a:ext cx="845435" cy="84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16" descr="Data visualization - Free marketing ic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60" y="5969287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4" descr="User - Free social icon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868" y="6002236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직선 화살표 연결선 76"/>
          <p:cNvCxnSpPr/>
          <p:nvPr/>
        </p:nvCxnSpPr>
        <p:spPr>
          <a:xfrm flipH="1">
            <a:off x="4862226" y="3972493"/>
            <a:ext cx="1173754" cy="1992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80" name="그룹 79"/>
          <p:cNvGrpSpPr/>
          <p:nvPr/>
        </p:nvGrpSpPr>
        <p:grpSpPr>
          <a:xfrm>
            <a:off x="5773964" y="4574101"/>
            <a:ext cx="1378904" cy="741341"/>
            <a:chOff x="969924" y="3736782"/>
            <a:chExt cx="1378904" cy="741341"/>
          </a:xfrm>
        </p:grpSpPr>
        <p:pic>
          <p:nvPicPr>
            <p:cNvPr id="8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직사각형 81"/>
            <p:cNvSpPr/>
            <p:nvPr/>
          </p:nvSpPr>
          <p:spPr>
            <a:xfrm>
              <a:off x="969924" y="4231902"/>
              <a:ext cx="137890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Streamlit_visual.py</a:t>
              </a:r>
            </a:p>
          </p:txBody>
        </p:sp>
      </p:grpSp>
      <p:pic>
        <p:nvPicPr>
          <p:cNvPr id="84" name="Picture 2" descr="테이블 - 무료 편물개 아이콘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417" y="3551129"/>
            <a:ext cx="307431" cy="30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테이블 - 무료 편물개 아이콘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568" y="4678788"/>
            <a:ext cx="307431" cy="30743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000" b="1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파이프라인 프로젝트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상세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3056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en-US" altLang="ko-KR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Lake , Data Warehouse , Data Mart, Data Governance</a:t>
            </a:r>
            <a:endParaRPr lang="ko-KR" alt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7109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72"/>
          <p:cNvGrpSpPr/>
          <p:nvPr/>
        </p:nvGrpSpPr>
        <p:grpSpPr>
          <a:xfrm>
            <a:off x="4055644" y="5965248"/>
            <a:ext cx="1059907" cy="814243"/>
            <a:chOff x="704333" y="5200066"/>
            <a:chExt cx="1059907" cy="814243"/>
          </a:xfrm>
        </p:grpSpPr>
        <p:pic>
          <p:nvPicPr>
            <p:cNvPr id="74" name="Picture 4" descr="Folder icon template black color editable. Folder symbol vector sign  isolated on white background. Simple logo (1174262469) - 게티이미지뱅크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02" t="26946" r="21201" b="26900"/>
            <a:stretch/>
          </p:blipFill>
          <p:spPr bwMode="auto">
            <a:xfrm>
              <a:off x="867099" y="5200066"/>
              <a:ext cx="729776" cy="568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" name="직사각형 74"/>
            <p:cNvSpPr/>
            <p:nvPr/>
          </p:nvSpPr>
          <p:spPr>
            <a:xfrm>
              <a:off x="704333" y="5768088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cxnSp>
        <p:nvCxnSpPr>
          <p:cNvPr id="53" name="직선 화살표 연결선 52"/>
          <p:cNvCxnSpPr>
            <a:endCxn id="16" idx="3"/>
          </p:cNvCxnSpPr>
          <p:nvPr/>
        </p:nvCxnSpPr>
        <p:spPr>
          <a:xfrm flipH="1">
            <a:off x="2895249" y="4045160"/>
            <a:ext cx="1387186" cy="12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16" idx="1"/>
            <a:endCxn id="1040" idx="3"/>
          </p:cNvCxnSpPr>
          <p:nvPr/>
        </p:nvCxnSpPr>
        <p:spPr>
          <a:xfrm flipH="1">
            <a:off x="1027216" y="4057346"/>
            <a:ext cx="13729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이등변 삼각형 71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76" name="꺾인 연결선 75"/>
          <p:cNvCxnSpPr/>
          <p:nvPr/>
        </p:nvCxnSpPr>
        <p:spPr>
          <a:xfrm rot="16200000" flipH="1">
            <a:off x="556106" y="2037125"/>
            <a:ext cx="2328330" cy="13339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3390549" y="3749004"/>
            <a:ext cx="4283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호출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55" name="Picture 6" descr="Docker로 postgreSQL Database 설치하기 - 취미로 코딩하는 개발자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4" r="18745"/>
          <a:stretch/>
        </p:blipFill>
        <p:spPr bwMode="auto">
          <a:xfrm>
            <a:off x="5170105" y="642380"/>
            <a:ext cx="800745" cy="8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그룹 56"/>
          <p:cNvGrpSpPr/>
          <p:nvPr/>
        </p:nvGrpSpPr>
        <p:grpSpPr>
          <a:xfrm>
            <a:off x="7060924" y="630159"/>
            <a:ext cx="1393713" cy="952468"/>
            <a:chOff x="7032885" y="579714"/>
            <a:chExt cx="1393713" cy="952468"/>
          </a:xfrm>
        </p:grpSpPr>
        <p:grpSp>
          <p:nvGrpSpPr>
            <p:cNvPr id="58" name="그룹 57"/>
            <p:cNvGrpSpPr/>
            <p:nvPr/>
          </p:nvGrpSpPr>
          <p:grpSpPr>
            <a:xfrm>
              <a:off x="7064961" y="884096"/>
              <a:ext cx="712053" cy="640391"/>
              <a:chOff x="7064961" y="811431"/>
              <a:chExt cx="712053" cy="640391"/>
            </a:xfrm>
          </p:grpSpPr>
          <p:pic>
            <p:nvPicPr>
              <p:cNvPr id="64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3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6393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5" name="직사각형 64"/>
              <p:cNvSpPr/>
              <p:nvPr/>
            </p:nvSpPr>
            <p:spPr>
              <a:xfrm>
                <a:off x="7064961" y="1220990"/>
                <a:ext cx="712053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create.py</a:t>
                </a: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7708343" y="884096"/>
              <a:ext cx="676787" cy="640467"/>
              <a:chOff x="7835511" y="811431"/>
              <a:chExt cx="676787" cy="640467"/>
            </a:xfrm>
          </p:grpSpPr>
          <p:pic>
            <p:nvPicPr>
              <p:cNvPr id="62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3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69310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3" name="직사각형 62"/>
              <p:cNvSpPr/>
              <p:nvPr/>
            </p:nvSpPr>
            <p:spPr>
              <a:xfrm>
                <a:off x="7835511" y="1221066"/>
                <a:ext cx="676787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insert.py</a:t>
                </a:r>
              </a:p>
            </p:txBody>
          </p:sp>
        </p:grpSp>
        <p:sp>
          <p:nvSpPr>
            <p:cNvPr id="60" name="모서리가 둥근 직사각형 59"/>
            <p:cNvSpPr/>
            <p:nvPr/>
          </p:nvSpPr>
          <p:spPr>
            <a:xfrm>
              <a:off x="7032885" y="810546"/>
              <a:ext cx="1393713" cy="721636"/>
            </a:xfrm>
            <a:prstGeom prst="roundRect">
              <a:avLst>
                <a:gd name="adj" fmla="val 8391"/>
              </a:avLst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7291159" y="579714"/>
              <a:ext cx="87716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b="1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FAKE DATA</a:t>
              </a:r>
            </a:p>
          </p:txBody>
        </p:sp>
      </p:grpSp>
      <p:pic>
        <p:nvPicPr>
          <p:cNvPr id="68" name="Picture 12" descr="MySQL 리뷰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41" y="3728666"/>
            <a:ext cx="845435" cy="84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16" descr="Data visualization - Free marketing ic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60" y="5969287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User - Free social icon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868" y="6002236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그룹 78"/>
          <p:cNvGrpSpPr/>
          <p:nvPr/>
        </p:nvGrpSpPr>
        <p:grpSpPr>
          <a:xfrm>
            <a:off x="5773964" y="4574101"/>
            <a:ext cx="1378904" cy="741341"/>
            <a:chOff x="969924" y="3736782"/>
            <a:chExt cx="1378904" cy="741341"/>
          </a:xfrm>
        </p:grpSpPr>
        <p:pic>
          <p:nvPicPr>
            <p:cNvPr id="80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직사각형 81"/>
            <p:cNvSpPr/>
            <p:nvPr/>
          </p:nvSpPr>
          <p:spPr>
            <a:xfrm>
              <a:off x="969924" y="4231902"/>
              <a:ext cx="137890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Streamlit_visual.py</a:t>
              </a:r>
            </a:p>
          </p:txBody>
        </p:sp>
      </p:grpSp>
      <p:pic>
        <p:nvPicPr>
          <p:cNvPr id="83" name="Picture 2" descr="테이블 - 무료 편물개 아이콘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555" y="3903630"/>
            <a:ext cx="307431" cy="30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직사각형 84"/>
          <p:cNvSpPr/>
          <p:nvPr/>
        </p:nvSpPr>
        <p:spPr>
          <a:xfrm>
            <a:off x="202405" y="4574101"/>
            <a:ext cx="11673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Processed Data</a:t>
            </a:r>
          </a:p>
          <a:p>
            <a:pPr algn="ctr"/>
            <a:r>
              <a:rPr lang="ko-KR" altLang="en-US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적재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86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000" b="1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파이프라인 프로젝트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상세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7084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cxnSp>
        <p:nvCxnSpPr>
          <p:cNvPr id="54" name="꺾인 연결선 53"/>
          <p:cNvCxnSpPr>
            <a:stCxn id="22" idx="2"/>
            <a:endCxn id="1032" idx="1"/>
          </p:cNvCxnSpPr>
          <p:nvPr/>
        </p:nvCxnSpPr>
        <p:spPr>
          <a:xfrm rot="16200000" flipH="1">
            <a:off x="3096918" y="5098855"/>
            <a:ext cx="736288" cy="16347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flipV="1">
            <a:off x="2942552" y="4195495"/>
            <a:ext cx="1346376" cy="8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 flipH="1">
            <a:off x="2908149" y="5082372"/>
            <a:ext cx="1387186" cy="12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이등변 삼각형 71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79" name="직사각형 78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80" name="Picture 2" descr="Folder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직사각형 44"/>
          <p:cNvSpPr/>
          <p:nvPr/>
        </p:nvSpPr>
        <p:spPr>
          <a:xfrm>
            <a:off x="3293808" y="3946597"/>
            <a:ext cx="6094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Return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3401579" y="4845393"/>
            <a:ext cx="4283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호출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250901" y="5952894"/>
            <a:ext cx="428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smtClean="0">
                <a:solidFill>
                  <a:schemeClr val="accent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삭제</a:t>
            </a:r>
            <a:endParaRPr lang="en-US" altLang="ko-KR" sz="1000" dirty="0" smtClean="0">
              <a:solidFill>
                <a:schemeClr val="accent2">
                  <a:lumMod val="7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52" name="Picture 6" descr="Docker로 postgreSQL Database 설치하기 - 취미로 코딩하는 개발자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4" r="18745"/>
          <a:stretch/>
        </p:blipFill>
        <p:spPr bwMode="auto">
          <a:xfrm>
            <a:off x="5170105" y="642380"/>
            <a:ext cx="800745" cy="8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그룹 52"/>
          <p:cNvGrpSpPr/>
          <p:nvPr/>
        </p:nvGrpSpPr>
        <p:grpSpPr>
          <a:xfrm>
            <a:off x="7060924" y="630159"/>
            <a:ext cx="1393713" cy="952468"/>
            <a:chOff x="7032885" y="579714"/>
            <a:chExt cx="1393713" cy="952468"/>
          </a:xfrm>
        </p:grpSpPr>
        <p:grpSp>
          <p:nvGrpSpPr>
            <p:cNvPr id="56" name="그룹 55"/>
            <p:cNvGrpSpPr/>
            <p:nvPr/>
          </p:nvGrpSpPr>
          <p:grpSpPr>
            <a:xfrm>
              <a:off x="7064961" y="884096"/>
              <a:ext cx="712053" cy="640391"/>
              <a:chOff x="7064961" y="811431"/>
              <a:chExt cx="712053" cy="640391"/>
            </a:xfrm>
          </p:grpSpPr>
          <p:pic>
            <p:nvPicPr>
              <p:cNvPr id="65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6393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8" name="직사각형 67"/>
              <p:cNvSpPr/>
              <p:nvPr/>
            </p:nvSpPr>
            <p:spPr>
              <a:xfrm>
                <a:off x="7064961" y="1220990"/>
                <a:ext cx="712053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create.py</a:t>
                </a:r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7708343" y="884096"/>
              <a:ext cx="676787" cy="640467"/>
              <a:chOff x="7835511" y="811431"/>
              <a:chExt cx="676787" cy="640467"/>
            </a:xfrm>
          </p:grpSpPr>
          <p:pic>
            <p:nvPicPr>
              <p:cNvPr id="61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69310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2" name="직사각형 61"/>
              <p:cNvSpPr/>
              <p:nvPr/>
            </p:nvSpPr>
            <p:spPr>
              <a:xfrm>
                <a:off x="7835511" y="1221066"/>
                <a:ext cx="676787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insert.py</a:t>
                </a:r>
              </a:p>
            </p:txBody>
          </p:sp>
        </p:grpSp>
        <p:sp>
          <p:nvSpPr>
            <p:cNvPr id="58" name="모서리가 둥근 직사각형 57"/>
            <p:cNvSpPr/>
            <p:nvPr/>
          </p:nvSpPr>
          <p:spPr>
            <a:xfrm>
              <a:off x="7032885" y="810546"/>
              <a:ext cx="1393713" cy="721636"/>
            </a:xfrm>
            <a:prstGeom prst="roundRect">
              <a:avLst>
                <a:gd name="adj" fmla="val 8391"/>
              </a:avLst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7291159" y="579714"/>
              <a:ext cx="87716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b="1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FAKE DATA</a:t>
              </a:r>
            </a:p>
          </p:txBody>
        </p:sp>
      </p:grpSp>
      <p:pic>
        <p:nvPicPr>
          <p:cNvPr id="69" name="Picture 12" descr="MySQL 리뷰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41" y="3728666"/>
            <a:ext cx="845435" cy="84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6" descr="Data visualization - Free marketing ic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60" y="5969287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User - Free social icon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868" y="6002236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그룹 73"/>
          <p:cNvGrpSpPr/>
          <p:nvPr/>
        </p:nvGrpSpPr>
        <p:grpSpPr>
          <a:xfrm>
            <a:off x="5773964" y="4574101"/>
            <a:ext cx="1378904" cy="741341"/>
            <a:chOff x="969924" y="3736782"/>
            <a:chExt cx="1378904" cy="741341"/>
          </a:xfrm>
        </p:grpSpPr>
        <p:pic>
          <p:nvPicPr>
            <p:cNvPr id="75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직사각형 75"/>
            <p:cNvSpPr/>
            <p:nvPr/>
          </p:nvSpPr>
          <p:spPr>
            <a:xfrm>
              <a:off x="969924" y="4231902"/>
              <a:ext cx="137890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Streamlit_visual.py</a:t>
              </a:r>
            </a:p>
          </p:txBody>
        </p:sp>
      </p:grpSp>
      <p:sp>
        <p:nvSpPr>
          <p:cNvPr id="81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000" b="1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파이프라인 프로젝트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상세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8431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sp>
        <p:nvSpPr>
          <p:cNvPr id="72" name="이등변 삼각형 71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74" name="직사각형 73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75" name="Picture 2" descr="Folder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0" name="Picture 6" descr="Docker로 postgreSQL Database 설치하기 - 취미로 코딩하는 개발자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4" r="18745"/>
          <a:stretch/>
        </p:blipFill>
        <p:spPr bwMode="auto">
          <a:xfrm>
            <a:off x="5170105" y="642380"/>
            <a:ext cx="800745" cy="8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그룹 50"/>
          <p:cNvGrpSpPr/>
          <p:nvPr/>
        </p:nvGrpSpPr>
        <p:grpSpPr>
          <a:xfrm>
            <a:off x="7060924" y="630159"/>
            <a:ext cx="1393713" cy="952468"/>
            <a:chOff x="7032885" y="579714"/>
            <a:chExt cx="1393713" cy="952468"/>
          </a:xfrm>
        </p:grpSpPr>
        <p:grpSp>
          <p:nvGrpSpPr>
            <p:cNvPr id="52" name="그룹 51"/>
            <p:cNvGrpSpPr/>
            <p:nvPr/>
          </p:nvGrpSpPr>
          <p:grpSpPr>
            <a:xfrm>
              <a:off x="7064961" y="884096"/>
              <a:ext cx="712053" cy="640391"/>
              <a:chOff x="7064961" y="811431"/>
              <a:chExt cx="712053" cy="640391"/>
            </a:xfrm>
          </p:grpSpPr>
          <p:pic>
            <p:nvPicPr>
              <p:cNvPr id="58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6393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9" name="직사각형 58"/>
              <p:cNvSpPr/>
              <p:nvPr/>
            </p:nvSpPr>
            <p:spPr>
              <a:xfrm>
                <a:off x="7064961" y="1220990"/>
                <a:ext cx="712053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create.py</a:t>
                </a: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7708343" y="884096"/>
              <a:ext cx="676787" cy="640467"/>
              <a:chOff x="7835511" y="811431"/>
              <a:chExt cx="676787" cy="640467"/>
            </a:xfrm>
          </p:grpSpPr>
          <p:pic>
            <p:nvPicPr>
              <p:cNvPr id="56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69310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7" name="직사각형 56"/>
              <p:cNvSpPr/>
              <p:nvPr/>
            </p:nvSpPr>
            <p:spPr>
              <a:xfrm>
                <a:off x="7835511" y="1221066"/>
                <a:ext cx="676787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insert.py</a:t>
                </a:r>
              </a:p>
            </p:txBody>
          </p:sp>
        </p:grpSp>
        <p:sp>
          <p:nvSpPr>
            <p:cNvPr id="54" name="모서리가 둥근 직사각형 53"/>
            <p:cNvSpPr/>
            <p:nvPr/>
          </p:nvSpPr>
          <p:spPr>
            <a:xfrm>
              <a:off x="7032885" y="810546"/>
              <a:ext cx="1393713" cy="721636"/>
            </a:xfrm>
            <a:prstGeom prst="roundRect">
              <a:avLst>
                <a:gd name="adj" fmla="val 8391"/>
              </a:avLst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7291159" y="579714"/>
              <a:ext cx="87716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b="1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FAKE DATA</a:t>
              </a:r>
            </a:p>
          </p:txBody>
        </p:sp>
      </p:grpSp>
      <p:pic>
        <p:nvPicPr>
          <p:cNvPr id="60" name="Picture 12" descr="MySQL 리뷰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41" y="3728666"/>
            <a:ext cx="845435" cy="84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6" descr="Data visualization - Free marketing ic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60" y="5969287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User - Free social icon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868" y="6002236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그룹 64"/>
          <p:cNvGrpSpPr/>
          <p:nvPr/>
        </p:nvGrpSpPr>
        <p:grpSpPr>
          <a:xfrm>
            <a:off x="5773964" y="4574101"/>
            <a:ext cx="1378904" cy="741341"/>
            <a:chOff x="969924" y="3736782"/>
            <a:chExt cx="1378904" cy="741341"/>
          </a:xfrm>
        </p:grpSpPr>
        <p:pic>
          <p:nvPicPr>
            <p:cNvPr id="6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직사각형 75"/>
            <p:cNvSpPr/>
            <p:nvPr/>
          </p:nvSpPr>
          <p:spPr>
            <a:xfrm>
              <a:off x="969924" y="4231902"/>
              <a:ext cx="137890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Streamlit_visual.py</a:t>
              </a:r>
            </a:p>
          </p:txBody>
        </p:sp>
      </p:grpSp>
      <p:cxnSp>
        <p:nvCxnSpPr>
          <p:cNvPr id="78" name="직선 화살표 연결선 77"/>
          <p:cNvCxnSpPr/>
          <p:nvPr/>
        </p:nvCxnSpPr>
        <p:spPr>
          <a:xfrm>
            <a:off x="1377417" y="4432721"/>
            <a:ext cx="4653990" cy="4602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3250189" y="4344525"/>
            <a:ext cx="10679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accent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MONITORING</a:t>
            </a:r>
          </a:p>
        </p:txBody>
      </p:sp>
      <p:sp>
        <p:nvSpPr>
          <p:cNvPr id="81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000" b="1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파이프라인 프로젝트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상세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8554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sp>
        <p:nvSpPr>
          <p:cNvPr id="72" name="이등변 삼각형 71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74" name="직사각형 73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75" name="Picture 2" descr="Folder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0" name="Picture 6" descr="Docker로 postgreSQL Database 설치하기 - 취미로 코딩하는 개발자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4" r="18745"/>
          <a:stretch/>
        </p:blipFill>
        <p:spPr bwMode="auto">
          <a:xfrm>
            <a:off x="5170105" y="642380"/>
            <a:ext cx="800745" cy="8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그룹 50"/>
          <p:cNvGrpSpPr/>
          <p:nvPr/>
        </p:nvGrpSpPr>
        <p:grpSpPr>
          <a:xfrm>
            <a:off x="7060924" y="630159"/>
            <a:ext cx="1393713" cy="952468"/>
            <a:chOff x="7032885" y="579714"/>
            <a:chExt cx="1393713" cy="952468"/>
          </a:xfrm>
        </p:grpSpPr>
        <p:grpSp>
          <p:nvGrpSpPr>
            <p:cNvPr id="52" name="그룹 51"/>
            <p:cNvGrpSpPr/>
            <p:nvPr/>
          </p:nvGrpSpPr>
          <p:grpSpPr>
            <a:xfrm>
              <a:off x="7064961" y="884096"/>
              <a:ext cx="712053" cy="640391"/>
              <a:chOff x="7064961" y="811431"/>
              <a:chExt cx="712053" cy="640391"/>
            </a:xfrm>
          </p:grpSpPr>
          <p:pic>
            <p:nvPicPr>
              <p:cNvPr id="58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6393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9" name="직사각형 58"/>
              <p:cNvSpPr/>
              <p:nvPr/>
            </p:nvSpPr>
            <p:spPr>
              <a:xfrm>
                <a:off x="7064961" y="1220990"/>
                <a:ext cx="712053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create.py</a:t>
                </a: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7708343" y="884096"/>
              <a:ext cx="676787" cy="640467"/>
              <a:chOff x="7835511" y="811431"/>
              <a:chExt cx="676787" cy="640467"/>
            </a:xfrm>
          </p:grpSpPr>
          <p:pic>
            <p:nvPicPr>
              <p:cNvPr id="56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69310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7" name="직사각형 56"/>
              <p:cNvSpPr/>
              <p:nvPr/>
            </p:nvSpPr>
            <p:spPr>
              <a:xfrm>
                <a:off x="7835511" y="1221066"/>
                <a:ext cx="676787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insert.py</a:t>
                </a:r>
              </a:p>
            </p:txBody>
          </p:sp>
        </p:grpSp>
        <p:sp>
          <p:nvSpPr>
            <p:cNvPr id="54" name="모서리가 둥근 직사각형 53"/>
            <p:cNvSpPr/>
            <p:nvPr/>
          </p:nvSpPr>
          <p:spPr>
            <a:xfrm>
              <a:off x="7032885" y="810546"/>
              <a:ext cx="1393713" cy="721636"/>
            </a:xfrm>
            <a:prstGeom prst="roundRect">
              <a:avLst>
                <a:gd name="adj" fmla="val 8391"/>
              </a:avLst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7291159" y="579714"/>
              <a:ext cx="87716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b="1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FAKE DATA</a:t>
              </a:r>
            </a:p>
          </p:txBody>
        </p:sp>
      </p:grpSp>
      <p:pic>
        <p:nvPicPr>
          <p:cNvPr id="60" name="Picture 12" descr="MySQL 리뷰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41" y="3728666"/>
            <a:ext cx="845435" cy="84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6" descr="Data visualization - Free marketing ic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60" y="5969287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User - Free social icon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868" y="6002236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그룹 64"/>
          <p:cNvGrpSpPr/>
          <p:nvPr/>
        </p:nvGrpSpPr>
        <p:grpSpPr>
          <a:xfrm>
            <a:off x="5773964" y="4574101"/>
            <a:ext cx="1378904" cy="741341"/>
            <a:chOff x="969924" y="3736782"/>
            <a:chExt cx="1378904" cy="741341"/>
          </a:xfrm>
        </p:grpSpPr>
        <p:pic>
          <p:nvPicPr>
            <p:cNvPr id="6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직사각형 75"/>
            <p:cNvSpPr/>
            <p:nvPr/>
          </p:nvSpPr>
          <p:spPr>
            <a:xfrm>
              <a:off x="969924" y="4231902"/>
              <a:ext cx="137890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Streamlit_visual.py</a:t>
              </a:r>
            </a:p>
          </p:txBody>
        </p:sp>
      </p:grpSp>
      <p:cxnSp>
        <p:nvCxnSpPr>
          <p:cNvPr id="63" name="직선 화살표 연결선 62"/>
          <p:cNvCxnSpPr/>
          <p:nvPr/>
        </p:nvCxnSpPr>
        <p:spPr>
          <a:xfrm flipH="1">
            <a:off x="6469462" y="5316441"/>
            <a:ext cx="10" cy="6441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6466738" y="5512410"/>
            <a:ext cx="70564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차트 생성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66" name="직선 화살표 연결선 65"/>
          <p:cNvCxnSpPr>
            <a:stCxn id="61" idx="3"/>
            <a:endCxn id="62" idx="1"/>
          </p:cNvCxnSpPr>
          <p:nvPr/>
        </p:nvCxnSpPr>
        <p:spPr>
          <a:xfrm flipV="1">
            <a:off x="6901106" y="6331739"/>
            <a:ext cx="99882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7108485" y="6077823"/>
            <a:ext cx="5501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시각화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70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000" b="1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파이프라인 프로젝트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상세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5274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파이프라인 전체 실습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72" name="이등변 삼각형 71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52" y="1059183"/>
            <a:ext cx="2455557" cy="18435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600" y="1010944"/>
            <a:ext cx="2506168" cy="18917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987" y="1010945"/>
            <a:ext cx="2510305" cy="18917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38" y="3468374"/>
            <a:ext cx="4345725" cy="32881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1020" y="3490589"/>
            <a:ext cx="4336840" cy="326596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직선 화살표 연결선 19"/>
          <p:cNvCxnSpPr/>
          <p:nvPr/>
        </p:nvCxnSpPr>
        <p:spPr>
          <a:xfrm>
            <a:off x="2729290" y="1969010"/>
            <a:ext cx="33331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5691502" y="1969010"/>
            <a:ext cx="33331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4438573" y="5219959"/>
            <a:ext cx="1193162" cy="3040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1505060" y="4252914"/>
            <a:ext cx="2618823" cy="362082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3967555" y="5421853"/>
            <a:ext cx="471018" cy="204385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5621332" y="4177990"/>
            <a:ext cx="2523490" cy="191397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2016015" y="4626009"/>
            <a:ext cx="15969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MYSQL </a:t>
            </a:r>
            <a:r>
              <a:rPr lang="ko-KR" altLang="en-US" sz="11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서버 비밀번호</a:t>
            </a:r>
            <a:endParaRPr lang="en-US" altLang="ko-KR" sz="1100" b="1" dirty="0" smtClean="0">
              <a:solidFill>
                <a:srgbClr val="FF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205636" y="6087971"/>
            <a:ext cx="132760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MYSQL </a:t>
            </a:r>
            <a:r>
              <a:rPr lang="ko-KR" altLang="en-US" sz="11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유저 생성</a:t>
            </a:r>
            <a:endParaRPr lang="en-US" altLang="ko-KR" sz="1100" b="1" dirty="0" smtClean="0">
              <a:solidFill>
                <a:srgbClr val="FF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0" name="꺾인 연결선 9"/>
          <p:cNvCxnSpPr>
            <a:stCxn id="4" idx="2"/>
            <a:endCxn id="5" idx="0"/>
          </p:cNvCxnSpPr>
          <p:nvPr/>
        </p:nvCxnSpPr>
        <p:spPr>
          <a:xfrm rot="5400000">
            <a:off x="4562100" y="681334"/>
            <a:ext cx="565642" cy="500843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299212" y="640813"/>
            <a:ext cx="4057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8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기본 세팅을 유지한 채 계속 </a:t>
            </a:r>
            <a:r>
              <a:rPr lang="en-US" altLang="ko-KR" sz="18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NEXT </a:t>
            </a:r>
            <a:r>
              <a:rPr lang="ko-KR" altLang="en-US" sz="18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클릭</a:t>
            </a:r>
            <a:endParaRPr lang="en-US" altLang="ko-KR" sz="1800" b="1" dirty="0" smtClean="0">
              <a:solidFill>
                <a:srgbClr val="FF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54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파이프라인 전체 실습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72" name="이등변 삼각형 71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" y="1611063"/>
            <a:ext cx="3430051" cy="30482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208" y="1598951"/>
            <a:ext cx="4144063" cy="3002251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464540" y="2846324"/>
            <a:ext cx="1478257" cy="4381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64540" y="3479231"/>
            <a:ext cx="1788691" cy="4381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5002844" y="2661857"/>
            <a:ext cx="1064896" cy="272037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4604181" y="4038172"/>
            <a:ext cx="3710197" cy="204385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923677" y="2834212"/>
            <a:ext cx="15985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MYSQL HOST </a:t>
            </a:r>
            <a:r>
              <a:rPr lang="ko-KR" altLang="en-US" sz="12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설정</a:t>
            </a:r>
            <a:endParaRPr lang="en-US" altLang="ko-KR" sz="1200" b="1" dirty="0" smtClean="0">
              <a:solidFill>
                <a:srgbClr val="FF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16407" y="3479231"/>
            <a:ext cx="19094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MYSQL </a:t>
            </a:r>
            <a:r>
              <a:rPr lang="ko-KR" altLang="en-US" sz="12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생성 </a:t>
            </a:r>
            <a:r>
              <a:rPr lang="en-US" altLang="ko-KR" sz="12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USER </a:t>
            </a:r>
            <a:r>
              <a:rPr lang="ko-KR" altLang="en-US" sz="12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설정</a:t>
            </a:r>
            <a:endParaRPr lang="en-US" altLang="ko-KR" sz="1200" b="1" dirty="0" smtClean="0">
              <a:solidFill>
                <a:srgbClr val="FF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634474" y="4242557"/>
            <a:ext cx="11657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False -&gt; true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09233" y="2469530"/>
            <a:ext cx="428198" cy="224824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02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498574" y="1751298"/>
            <a:ext cx="8163218" cy="4729446"/>
          </a:xfrm>
          <a:prstGeom prst="roundRect">
            <a:avLst>
              <a:gd name="adj" fmla="val 7782"/>
            </a:avLst>
          </a:prstGeom>
          <a:solidFill>
            <a:schemeClr val="accent5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Lake , </a:t>
            </a:r>
            <a:r>
              <a:rPr lang="en-US" altLang="ko-KR" sz="1600" b="1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Warehouse , Data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Mart, Data </a:t>
            </a:r>
            <a:r>
              <a:rPr lang="en-US" altLang="ko-KR" sz="1600" b="1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Governance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908758" y="1497660"/>
            <a:ext cx="819455" cy="750764"/>
            <a:chOff x="4087964" y="1462712"/>
            <a:chExt cx="819455" cy="750764"/>
          </a:xfrm>
        </p:grpSpPr>
        <p:pic>
          <p:nvPicPr>
            <p:cNvPr id="9" name="Picture 2" descr="https://assets-global.website-files.com/6130fa1501794e37c21867cf/6191951d3fb9e78033eb3ee6_61902fa9e0d339fb1546ced2_s3_launch_blog_header_for_data_lake_vs_data_warehouse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6" t="24784" r="62357" b="36728"/>
            <a:stretch/>
          </p:blipFill>
          <p:spPr bwMode="auto">
            <a:xfrm>
              <a:off x="4245593" y="1462712"/>
              <a:ext cx="504205" cy="507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4087964" y="1967255"/>
              <a:ext cx="81945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Data Lake</a:t>
              </a:r>
              <a:endParaRPr lang="ko-KR" altLang="en-US" sz="1000" dirty="0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3125455" y="1978488"/>
            <a:ext cx="433003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다양한 형식과 소스에서 대규모의 비정형 및 정형 데이터를 저장하고</a:t>
            </a:r>
            <a:r>
              <a:rPr lang="en-US" altLang="ko-KR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endParaRPr lang="en-US" altLang="ko-KR" sz="11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r>
              <a:rPr lang="ko-KR" altLang="en-US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이를 </a:t>
            </a:r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추후 분석이나 처리를 위해 보관하는 저장소</a:t>
            </a: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2305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33329</TotalTime>
  <Words>2438</Words>
  <Application>Microsoft Office PowerPoint</Application>
  <PresentationFormat>화면 슬라이드 쇼(4:3)</PresentationFormat>
  <Paragraphs>852</Paragraphs>
  <Slides>85</Slides>
  <Notes>55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85</vt:i4>
      </vt:variant>
    </vt:vector>
  </HeadingPairs>
  <TitlesOfParts>
    <vt:vector size="92" baseType="lpstr">
      <vt:lpstr>Gulim</vt:lpstr>
      <vt:lpstr>Malgun Gothic</vt:lpstr>
      <vt:lpstr>Malgun Gothic</vt:lpstr>
      <vt:lpstr>티머니 둥근바람 ExtraBold</vt:lpstr>
      <vt:lpstr>티머니 둥근바람 Regular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박문수</dc:creator>
  <cp:lastModifiedBy>YEIN</cp:lastModifiedBy>
  <cp:revision>837</cp:revision>
  <dcterms:created xsi:type="dcterms:W3CDTF">2009-01-28T06:54:18Z</dcterms:created>
  <dcterms:modified xsi:type="dcterms:W3CDTF">2024-02-21T22:57:05Z</dcterms:modified>
</cp:coreProperties>
</file>